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Etna Sans Serif" charset="1" panose="02000600000000000000"/>
      <p:regular r:id="rId20"/>
    </p:embeddedFont>
    <p:embeddedFont>
      <p:font typeface="Poppins" charset="1" panose="00000500000000000000"/>
      <p:regular r:id="rId21"/>
    </p:embeddedFont>
    <p:embeddedFont>
      <p:font typeface="Poppins Bold" charset="1" panose="00000800000000000000"/>
      <p:regular r:id="rId22"/>
    </p:embeddedFont>
    <p:embeddedFont>
      <p:font typeface="Inter Bold" charset="1" panose="020B0802030000000004"/>
      <p:regular r:id="rId23"/>
    </p:embeddedFont>
    <p:embeddedFont>
      <p:font typeface="Inter" charset="1" panose="020B05020300000000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3.jpe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04259">
                <a:alpha val="100000"/>
              </a:srgbClr>
            </a:gs>
            <a:gs pos="50000">
              <a:srgbClr val="104259">
                <a:alpha val="100000"/>
              </a:srgbClr>
            </a:gs>
            <a:gs pos="100000">
              <a:srgbClr val="218EC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43342" y="5606905"/>
            <a:ext cx="11068832" cy="1786860"/>
            <a:chOff x="0" y="0"/>
            <a:chExt cx="2873255" cy="4638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73255" cy="463834"/>
            </a:xfrm>
            <a:custGeom>
              <a:avLst/>
              <a:gdLst/>
              <a:ahLst/>
              <a:cxnLst/>
              <a:rect r="r" b="b" t="t" l="l"/>
              <a:pathLst>
                <a:path h="463834" w="2873255">
                  <a:moveTo>
                    <a:pt x="69943" y="0"/>
                  </a:moveTo>
                  <a:lnTo>
                    <a:pt x="2803311" y="0"/>
                  </a:lnTo>
                  <a:cubicBezTo>
                    <a:pt x="2841940" y="0"/>
                    <a:pt x="2873255" y="31315"/>
                    <a:pt x="2873255" y="69943"/>
                  </a:cubicBezTo>
                  <a:lnTo>
                    <a:pt x="2873255" y="393891"/>
                  </a:lnTo>
                  <a:cubicBezTo>
                    <a:pt x="2873255" y="412441"/>
                    <a:pt x="2865886" y="430231"/>
                    <a:pt x="2852769" y="443348"/>
                  </a:cubicBezTo>
                  <a:cubicBezTo>
                    <a:pt x="2839652" y="456465"/>
                    <a:pt x="2821861" y="463834"/>
                    <a:pt x="2803311" y="463834"/>
                  </a:cubicBezTo>
                  <a:lnTo>
                    <a:pt x="69943" y="463834"/>
                  </a:lnTo>
                  <a:cubicBezTo>
                    <a:pt x="31315" y="463834"/>
                    <a:pt x="0" y="432520"/>
                    <a:pt x="0" y="393891"/>
                  </a:cubicBezTo>
                  <a:lnTo>
                    <a:pt x="0" y="69943"/>
                  </a:lnTo>
                  <a:cubicBezTo>
                    <a:pt x="0" y="31315"/>
                    <a:pt x="31315" y="0"/>
                    <a:pt x="69943" y="0"/>
                  </a:cubicBezTo>
                  <a:close/>
                </a:path>
              </a:pathLst>
            </a:custGeom>
            <a:solidFill>
              <a:srgbClr val="79B4D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873255" cy="501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514957" y="5606905"/>
            <a:ext cx="11068832" cy="1786860"/>
            <a:chOff x="0" y="0"/>
            <a:chExt cx="2873255" cy="4638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73255" cy="463834"/>
            </a:xfrm>
            <a:custGeom>
              <a:avLst/>
              <a:gdLst/>
              <a:ahLst/>
              <a:cxnLst/>
              <a:rect r="r" b="b" t="t" l="l"/>
              <a:pathLst>
                <a:path h="463834" w="2873255">
                  <a:moveTo>
                    <a:pt x="69943" y="0"/>
                  </a:moveTo>
                  <a:lnTo>
                    <a:pt x="2803311" y="0"/>
                  </a:lnTo>
                  <a:cubicBezTo>
                    <a:pt x="2841940" y="0"/>
                    <a:pt x="2873255" y="31315"/>
                    <a:pt x="2873255" y="69943"/>
                  </a:cubicBezTo>
                  <a:lnTo>
                    <a:pt x="2873255" y="393891"/>
                  </a:lnTo>
                  <a:cubicBezTo>
                    <a:pt x="2873255" y="412441"/>
                    <a:pt x="2865886" y="430231"/>
                    <a:pt x="2852769" y="443348"/>
                  </a:cubicBezTo>
                  <a:cubicBezTo>
                    <a:pt x="2839652" y="456465"/>
                    <a:pt x="2821861" y="463834"/>
                    <a:pt x="2803311" y="463834"/>
                  </a:cubicBezTo>
                  <a:lnTo>
                    <a:pt x="69943" y="463834"/>
                  </a:lnTo>
                  <a:cubicBezTo>
                    <a:pt x="31315" y="463834"/>
                    <a:pt x="0" y="432520"/>
                    <a:pt x="0" y="393891"/>
                  </a:cubicBezTo>
                  <a:lnTo>
                    <a:pt x="0" y="69943"/>
                  </a:lnTo>
                  <a:cubicBezTo>
                    <a:pt x="0" y="31315"/>
                    <a:pt x="31315" y="0"/>
                    <a:pt x="69943" y="0"/>
                  </a:cubicBezTo>
                  <a:close/>
                </a:path>
              </a:pathLst>
            </a:custGeom>
            <a:solidFill>
              <a:srgbClr val="1042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73255" cy="501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3184066">
            <a:off x="-3081227" y="-810931"/>
            <a:ext cx="10512042" cy="20522785"/>
            <a:chOff x="0" y="0"/>
            <a:chExt cx="2768604" cy="54051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68604" cy="5405178"/>
            </a:xfrm>
            <a:custGeom>
              <a:avLst/>
              <a:gdLst/>
              <a:ahLst/>
              <a:cxnLst/>
              <a:rect r="r" b="b" t="t" l="l"/>
              <a:pathLst>
                <a:path h="5405178" w="2768604">
                  <a:moveTo>
                    <a:pt x="0" y="0"/>
                  </a:moveTo>
                  <a:lnTo>
                    <a:pt x="2768604" y="0"/>
                  </a:lnTo>
                  <a:lnTo>
                    <a:pt x="2768604" y="5405178"/>
                  </a:lnTo>
                  <a:lnTo>
                    <a:pt x="0" y="5405178"/>
                  </a:lnTo>
                  <a:close/>
                </a:path>
              </a:pathLst>
            </a:custGeom>
            <a:solidFill>
              <a:srgbClr val="64A4C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68604" cy="5443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3184066">
            <a:off x="-3995985" y="-353552"/>
            <a:ext cx="10512042" cy="20522785"/>
            <a:chOff x="0" y="0"/>
            <a:chExt cx="2768604" cy="54051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68604" cy="5405178"/>
            </a:xfrm>
            <a:custGeom>
              <a:avLst/>
              <a:gdLst/>
              <a:ahLst/>
              <a:cxnLst/>
              <a:rect r="r" b="b" t="t" l="l"/>
              <a:pathLst>
                <a:path h="5405178" w="2768604">
                  <a:moveTo>
                    <a:pt x="0" y="0"/>
                  </a:moveTo>
                  <a:lnTo>
                    <a:pt x="2768604" y="0"/>
                  </a:lnTo>
                  <a:lnTo>
                    <a:pt x="2768604" y="5405178"/>
                  </a:lnTo>
                  <a:lnTo>
                    <a:pt x="0" y="5405178"/>
                  </a:lnTo>
                  <a:close/>
                </a:path>
              </a:pathLst>
            </a:custGeom>
            <a:solidFill>
              <a:srgbClr val="74BEE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768604" cy="5443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12411" y="1846797"/>
            <a:ext cx="7419295" cy="741929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B4D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904875" y="1846797"/>
            <a:ext cx="7037676" cy="703767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4061" t="0" r="-35751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true" flipV="false" rot="0">
            <a:off x="-637707" y="9450462"/>
            <a:ext cx="19563414" cy="1333869"/>
          </a:xfrm>
          <a:custGeom>
            <a:avLst/>
            <a:gdLst/>
            <a:ahLst/>
            <a:cxnLst/>
            <a:rect r="r" b="b" t="t" l="l"/>
            <a:pathLst>
              <a:path h="1333869" w="19563414">
                <a:moveTo>
                  <a:pt x="19563414" y="0"/>
                </a:moveTo>
                <a:lnTo>
                  <a:pt x="0" y="0"/>
                </a:lnTo>
                <a:lnTo>
                  <a:pt x="0" y="1333869"/>
                </a:lnTo>
                <a:lnTo>
                  <a:pt x="19563414" y="1333869"/>
                </a:lnTo>
                <a:lnTo>
                  <a:pt x="1956341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789099"/>
            <a:ext cx="2020343" cy="573043"/>
          </a:xfrm>
          <a:custGeom>
            <a:avLst/>
            <a:gdLst/>
            <a:ahLst/>
            <a:cxnLst/>
            <a:rect r="r" b="b" t="t" l="l"/>
            <a:pathLst>
              <a:path h="573043" w="2020343">
                <a:moveTo>
                  <a:pt x="0" y="0"/>
                </a:moveTo>
                <a:lnTo>
                  <a:pt x="2020343" y="0"/>
                </a:lnTo>
                <a:lnTo>
                  <a:pt x="2020343" y="573043"/>
                </a:lnTo>
                <a:lnTo>
                  <a:pt x="0" y="5730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5706320" y="8135592"/>
            <a:ext cx="2020343" cy="573043"/>
          </a:xfrm>
          <a:custGeom>
            <a:avLst/>
            <a:gdLst/>
            <a:ahLst/>
            <a:cxnLst/>
            <a:rect r="r" b="b" t="t" l="l"/>
            <a:pathLst>
              <a:path h="573043" w="2020343">
                <a:moveTo>
                  <a:pt x="2020343" y="0"/>
                </a:moveTo>
                <a:lnTo>
                  <a:pt x="0" y="0"/>
                </a:lnTo>
                <a:lnTo>
                  <a:pt x="0" y="573043"/>
                </a:lnTo>
                <a:lnTo>
                  <a:pt x="2020343" y="573043"/>
                </a:lnTo>
                <a:lnTo>
                  <a:pt x="202034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049372" y="46410"/>
            <a:ext cx="5143500" cy="4114800"/>
          </a:xfrm>
          <a:custGeom>
            <a:avLst/>
            <a:gdLst/>
            <a:ahLst/>
            <a:cxnLst/>
            <a:rect r="r" b="b" t="t" l="l"/>
            <a:pathLst>
              <a:path h="4114800" w="51435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8994295" y="2094285"/>
            <a:ext cx="9070347" cy="305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5"/>
              </a:lnSpc>
            </a:pPr>
            <a:r>
              <a:rPr lang="en-US" sz="6671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CAMPUS SECURITY STAFFS MANAGEMENT SYSTEM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94295" y="5783187"/>
            <a:ext cx="8233907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51264" indent="-425632" lvl="1">
              <a:lnSpc>
                <a:spcPts val="4731"/>
              </a:lnSpc>
              <a:buFont typeface="Arial"/>
              <a:buChar char="•"/>
            </a:pPr>
            <a:r>
              <a:rPr lang="en-US" sz="39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Ngô Quang Khiêm</a:t>
            </a:r>
          </a:p>
          <a:p>
            <a:pPr algn="l" marL="851264" indent="-425632" lvl="1">
              <a:lnSpc>
                <a:spcPts val="4731"/>
              </a:lnSpc>
              <a:buFont typeface="Arial"/>
              <a:buChar char="•"/>
            </a:pPr>
            <a:r>
              <a:rPr lang="en-US" sz="39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Đỗ Duy Minh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04259">
                <a:alpha val="100000"/>
              </a:srgbClr>
            </a:gs>
            <a:gs pos="50000">
              <a:srgbClr val="104259">
                <a:alpha val="100000"/>
              </a:srgbClr>
            </a:gs>
            <a:gs pos="100000">
              <a:srgbClr val="218EC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5969" y="2088180"/>
            <a:ext cx="1575244" cy="1486457"/>
          </a:xfrm>
          <a:custGeom>
            <a:avLst/>
            <a:gdLst/>
            <a:ahLst/>
            <a:cxnLst/>
            <a:rect r="r" b="b" t="t" l="l"/>
            <a:pathLst>
              <a:path h="1486457" w="1575244">
                <a:moveTo>
                  <a:pt x="0" y="0"/>
                </a:moveTo>
                <a:lnTo>
                  <a:pt x="1575243" y="0"/>
                </a:lnTo>
                <a:lnTo>
                  <a:pt x="1575243" y="1486457"/>
                </a:lnTo>
                <a:lnTo>
                  <a:pt x="0" y="148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6788" y="2088180"/>
            <a:ext cx="1575244" cy="1486457"/>
          </a:xfrm>
          <a:custGeom>
            <a:avLst/>
            <a:gdLst/>
            <a:ahLst/>
            <a:cxnLst/>
            <a:rect r="r" b="b" t="t" l="l"/>
            <a:pathLst>
              <a:path h="1486457" w="1575244">
                <a:moveTo>
                  <a:pt x="0" y="0"/>
                </a:moveTo>
                <a:lnTo>
                  <a:pt x="1575243" y="0"/>
                </a:lnTo>
                <a:lnTo>
                  <a:pt x="1575243" y="1486457"/>
                </a:lnTo>
                <a:lnTo>
                  <a:pt x="0" y="148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7707" y="9258300"/>
            <a:ext cx="19563414" cy="1333869"/>
          </a:xfrm>
          <a:custGeom>
            <a:avLst/>
            <a:gdLst/>
            <a:ahLst/>
            <a:cxnLst/>
            <a:rect r="r" b="b" t="t" l="l"/>
            <a:pathLst>
              <a:path h="1333869" w="19563414">
                <a:moveTo>
                  <a:pt x="0" y="0"/>
                </a:moveTo>
                <a:lnTo>
                  <a:pt x="19563414" y="0"/>
                </a:lnTo>
                <a:lnTo>
                  <a:pt x="19563414" y="1333869"/>
                </a:lnTo>
                <a:lnTo>
                  <a:pt x="0" y="13338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56265" y="434972"/>
            <a:ext cx="12964947" cy="8823328"/>
          </a:xfrm>
          <a:custGeom>
            <a:avLst/>
            <a:gdLst/>
            <a:ahLst/>
            <a:cxnLst/>
            <a:rect r="r" b="b" t="t" l="l"/>
            <a:pathLst>
              <a:path h="8823328" w="12964947">
                <a:moveTo>
                  <a:pt x="0" y="0"/>
                </a:moveTo>
                <a:lnTo>
                  <a:pt x="12964947" y="0"/>
                </a:lnTo>
                <a:lnTo>
                  <a:pt x="12964947" y="8823328"/>
                </a:lnTo>
                <a:lnTo>
                  <a:pt x="0" y="88233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02" r="0" b="-60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5181600"/>
            <a:ext cx="4097958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USERCASE DIAGRAM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04259">
                <a:alpha val="100000"/>
              </a:srgbClr>
            </a:gs>
            <a:gs pos="50000">
              <a:srgbClr val="104259">
                <a:alpha val="100000"/>
              </a:srgbClr>
            </a:gs>
            <a:gs pos="100000">
              <a:srgbClr val="218EC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5969" y="2088180"/>
            <a:ext cx="1575244" cy="1486457"/>
          </a:xfrm>
          <a:custGeom>
            <a:avLst/>
            <a:gdLst/>
            <a:ahLst/>
            <a:cxnLst/>
            <a:rect r="r" b="b" t="t" l="l"/>
            <a:pathLst>
              <a:path h="1486457" w="1575244">
                <a:moveTo>
                  <a:pt x="0" y="0"/>
                </a:moveTo>
                <a:lnTo>
                  <a:pt x="1575243" y="0"/>
                </a:lnTo>
                <a:lnTo>
                  <a:pt x="1575243" y="1486457"/>
                </a:lnTo>
                <a:lnTo>
                  <a:pt x="0" y="148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6788" y="2088180"/>
            <a:ext cx="1575244" cy="1486457"/>
          </a:xfrm>
          <a:custGeom>
            <a:avLst/>
            <a:gdLst/>
            <a:ahLst/>
            <a:cxnLst/>
            <a:rect r="r" b="b" t="t" l="l"/>
            <a:pathLst>
              <a:path h="1486457" w="1575244">
                <a:moveTo>
                  <a:pt x="0" y="0"/>
                </a:moveTo>
                <a:lnTo>
                  <a:pt x="1575243" y="0"/>
                </a:lnTo>
                <a:lnTo>
                  <a:pt x="1575243" y="1486457"/>
                </a:lnTo>
                <a:lnTo>
                  <a:pt x="0" y="148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7707" y="9258300"/>
            <a:ext cx="19563414" cy="1333869"/>
          </a:xfrm>
          <a:custGeom>
            <a:avLst/>
            <a:gdLst/>
            <a:ahLst/>
            <a:cxnLst/>
            <a:rect r="r" b="b" t="t" l="l"/>
            <a:pathLst>
              <a:path h="1333869" w="19563414">
                <a:moveTo>
                  <a:pt x="0" y="0"/>
                </a:moveTo>
                <a:lnTo>
                  <a:pt x="19563414" y="0"/>
                </a:lnTo>
                <a:lnTo>
                  <a:pt x="19563414" y="1333869"/>
                </a:lnTo>
                <a:lnTo>
                  <a:pt x="0" y="13338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25556" y="968717"/>
            <a:ext cx="8771643" cy="8050896"/>
          </a:xfrm>
          <a:custGeom>
            <a:avLst/>
            <a:gdLst/>
            <a:ahLst/>
            <a:cxnLst/>
            <a:rect r="r" b="b" t="t" l="l"/>
            <a:pathLst>
              <a:path h="8050896" w="8771643">
                <a:moveTo>
                  <a:pt x="0" y="0"/>
                </a:moveTo>
                <a:lnTo>
                  <a:pt x="8771643" y="0"/>
                </a:lnTo>
                <a:lnTo>
                  <a:pt x="8771643" y="8050896"/>
                </a:lnTo>
                <a:lnTo>
                  <a:pt x="0" y="80508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07275" y="4215020"/>
            <a:ext cx="4269512" cy="1605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9"/>
              </a:lnSpc>
            </a:pPr>
            <a:r>
              <a:rPr lang="en-US" sz="5699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CLASS DIAGRAM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04259">
                <a:alpha val="100000"/>
              </a:srgbClr>
            </a:gs>
            <a:gs pos="50000">
              <a:srgbClr val="104259">
                <a:alpha val="100000"/>
              </a:srgbClr>
            </a:gs>
            <a:gs pos="100000">
              <a:srgbClr val="218EC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2773" y="2000447"/>
            <a:ext cx="21693545" cy="6286106"/>
            <a:chOff x="0" y="0"/>
            <a:chExt cx="5713526" cy="1655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13526" cy="1655600"/>
            </a:xfrm>
            <a:custGeom>
              <a:avLst/>
              <a:gdLst/>
              <a:ahLst/>
              <a:cxnLst/>
              <a:rect r="r" b="b" t="t" l="l"/>
              <a:pathLst>
                <a:path h="1655600" w="5713526">
                  <a:moveTo>
                    <a:pt x="0" y="0"/>
                  </a:moveTo>
                  <a:lnTo>
                    <a:pt x="5713526" y="0"/>
                  </a:lnTo>
                  <a:lnTo>
                    <a:pt x="5713526" y="1655600"/>
                  </a:lnTo>
                  <a:lnTo>
                    <a:pt x="0" y="1655600"/>
                  </a:lnTo>
                  <a:close/>
                </a:path>
              </a:pathLst>
            </a:custGeom>
            <a:solidFill>
              <a:srgbClr val="74BE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713526" cy="1693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655075" y="96673"/>
            <a:ext cx="5432342" cy="5432342"/>
          </a:xfrm>
          <a:custGeom>
            <a:avLst/>
            <a:gdLst/>
            <a:ahLst/>
            <a:cxnLst/>
            <a:rect r="r" b="b" t="t" l="l"/>
            <a:pathLst>
              <a:path h="5432342" w="5432342">
                <a:moveTo>
                  <a:pt x="0" y="0"/>
                </a:moveTo>
                <a:lnTo>
                  <a:pt x="5432342" y="0"/>
                </a:lnTo>
                <a:lnTo>
                  <a:pt x="5432342" y="5432342"/>
                </a:lnTo>
                <a:lnTo>
                  <a:pt x="0" y="5432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25777" y="2955719"/>
            <a:ext cx="13436277" cy="4211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63"/>
              </a:lnSpc>
            </a:pPr>
            <a:r>
              <a:rPr lang="en-US" sz="14966">
                <a:solidFill>
                  <a:srgbClr val="10425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APPLICAITON</a:t>
            </a:r>
          </a:p>
          <a:p>
            <a:pPr algn="ctr">
              <a:lnSpc>
                <a:spcPts val="16463"/>
              </a:lnSpc>
            </a:pPr>
            <a:r>
              <a:rPr lang="en-US" sz="14966">
                <a:solidFill>
                  <a:srgbClr val="10425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DEMO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468819" y="5911147"/>
            <a:ext cx="1575244" cy="1486457"/>
          </a:xfrm>
          <a:custGeom>
            <a:avLst/>
            <a:gdLst/>
            <a:ahLst/>
            <a:cxnLst/>
            <a:rect r="r" b="b" t="t" l="l"/>
            <a:pathLst>
              <a:path h="1486457" w="1575244">
                <a:moveTo>
                  <a:pt x="0" y="0"/>
                </a:moveTo>
                <a:lnTo>
                  <a:pt x="1575244" y="0"/>
                </a:lnTo>
                <a:lnTo>
                  <a:pt x="1575244" y="1486457"/>
                </a:lnTo>
                <a:lnTo>
                  <a:pt x="0" y="1486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38104" y="5143500"/>
            <a:ext cx="1575244" cy="1486457"/>
          </a:xfrm>
          <a:custGeom>
            <a:avLst/>
            <a:gdLst/>
            <a:ahLst/>
            <a:cxnLst/>
            <a:rect r="r" b="b" t="t" l="l"/>
            <a:pathLst>
              <a:path h="1486457" w="1575244">
                <a:moveTo>
                  <a:pt x="0" y="0"/>
                </a:moveTo>
                <a:lnTo>
                  <a:pt x="1575244" y="0"/>
                </a:lnTo>
                <a:lnTo>
                  <a:pt x="1575244" y="1486457"/>
                </a:lnTo>
                <a:lnTo>
                  <a:pt x="0" y="1486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67657" y="7397604"/>
            <a:ext cx="2020343" cy="573043"/>
          </a:xfrm>
          <a:custGeom>
            <a:avLst/>
            <a:gdLst/>
            <a:ahLst/>
            <a:cxnLst/>
            <a:rect r="r" b="b" t="t" l="l"/>
            <a:pathLst>
              <a:path h="573043" w="2020343">
                <a:moveTo>
                  <a:pt x="0" y="0"/>
                </a:moveTo>
                <a:lnTo>
                  <a:pt x="2020343" y="0"/>
                </a:lnTo>
                <a:lnTo>
                  <a:pt x="2020343" y="573043"/>
                </a:lnTo>
                <a:lnTo>
                  <a:pt x="0" y="573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-778689" y="2812844"/>
            <a:ext cx="2020343" cy="573043"/>
          </a:xfrm>
          <a:custGeom>
            <a:avLst/>
            <a:gdLst/>
            <a:ahLst/>
            <a:cxnLst/>
            <a:rect r="r" b="b" t="t" l="l"/>
            <a:pathLst>
              <a:path h="573043" w="2020343">
                <a:moveTo>
                  <a:pt x="2020343" y="0"/>
                </a:moveTo>
                <a:lnTo>
                  <a:pt x="0" y="0"/>
                </a:lnTo>
                <a:lnTo>
                  <a:pt x="0" y="573043"/>
                </a:lnTo>
                <a:lnTo>
                  <a:pt x="2020343" y="573043"/>
                </a:lnTo>
                <a:lnTo>
                  <a:pt x="202034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637707" y="9258300"/>
            <a:ext cx="19563414" cy="1333869"/>
          </a:xfrm>
          <a:custGeom>
            <a:avLst/>
            <a:gdLst/>
            <a:ahLst/>
            <a:cxnLst/>
            <a:rect r="r" b="b" t="t" l="l"/>
            <a:pathLst>
              <a:path h="1333869" w="19563414">
                <a:moveTo>
                  <a:pt x="0" y="0"/>
                </a:moveTo>
                <a:lnTo>
                  <a:pt x="19563414" y="0"/>
                </a:lnTo>
                <a:lnTo>
                  <a:pt x="19563414" y="1333869"/>
                </a:lnTo>
                <a:lnTo>
                  <a:pt x="0" y="13338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04259">
                <a:alpha val="100000"/>
              </a:srgbClr>
            </a:gs>
            <a:gs pos="50000">
              <a:srgbClr val="104259">
                <a:alpha val="100000"/>
              </a:srgbClr>
            </a:gs>
            <a:gs pos="100000">
              <a:srgbClr val="218EC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25693" y="3780291"/>
            <a:ext cx="12236614" cy="4683340"/>
            <a:chOff x="0" y="0"/>
            <a:chExt cx="2865390" cy="10966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5390" cy="1096676"/>
            </a:xfrm>
            <a:custGeom>
              <a:avLst/>
              <a:gdLst/>
              <a:ahLst/>
              <a:cxnLst/>
              <a:rect r="r" b="b" t="t" l="l"/>
              <a:pathLst>
                <a:path h="1096676" w="2865390">
                  <a:moveTo>
                    <a:pt x="14552" y="0"/>
                  </a:moveTo>
                  <a:lnTo>
                    <a:pt x="2850839" y="0"/>
                  </a:lnTo>
                  <a:cubicBezTo>
                    <a:pt x="2858875" y="0"/>
                    <a:pt x="2865390" y="6515"/>
                    <a:pt x="2865390" y="14552"/>
                  </a:cubicBezTo>
                  <a:lnTo>
                    <a:pt x="2865390" y="1082124"/>
                  </a:lnTo>
                  <a:cubicBezTo>
                    <a:pt x="2865390" y="1090161"/>
                    <a:pt x="2858875" y="1096676"/>
                    <a:pt x="2850839" y="1096676"/>
                  </a:cubicBezTo>
                  <a:lnTo>
                    <a:pt x="14552" y="1096676"/>
                  </a:lnTo>
                  <a:cubicBezTo>
                    <a:pt x="6515" y="1096676"/>
                    <a:pt x="0" y="1090161"/>
                    <a:pt x="0" y="1082124"/>
                  </a:cubicBezTo>
                  <a:lnTo>
                    <a:pt x="0" y="14552"/>
                  </a:lnTo>
                  <a:cubicBezTo>
                    <a:pt x="0" y="6515"/>
                    <a:pt x="6515" y="0"/>
                    <a:pt x="14552" y="0"/>
                  </a:cubicBezTo>
                  <a:close/>
                </a:path>
              </a:pathLst>
            </a:custGeom>
            <a:solidFill>
              <a:srgbClr val="74BEE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3935982" y="4581435"/>
            <a:ext cx="10416036" cy="309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055"/>
              </a:lnSpc>
              <a:spcBef>
                <a:spcPct val="0"/>
              </a:spcBef>
            </a:pPr>
            <a:r>
              <a:rPr lang="en-US" sz="3379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The</a:t>
            </a:r>
            <a:r>
              <a:rPr lang="en-US" sz="3379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 Campus Security Staffs Management System streamlines staff scheduling, attendance tracking, and payroll calculation. By aut</a:t>
            </a:r>
            <a:r>
              <a:rPr lang="en-US" sz="3379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omat</a:t>
            </a:r>
            <a:r>
              <a:rPr lang="en-US" sz="3379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ing manual tasks, it enhances efficiency, reduces errors, and s</a:t>
            </a:r>
            <a:r>
              <a:rPr lang="en-US" sz="3379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uppo</a:t>
            </a:r>
            <a:r>
              <a:rPr lang="en-US" sz="3379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r</a:t>
            </a:r>
            <a:r>
              <a:rPr lang="en-US" sz="3379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ts b</a:t>
            </a:r>
            <a:r>
              <a:rPr lang="en-US" sz="3379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3379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tt</a:t>
            </a:r>
            <a:r>
              <a:rPr lang="en-US" sz="3379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-US" sz="3379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r m</a:t>
            </a:r>
            <a:r>
              <a:rPr lang="en-US" sz="3379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an</a:t>
            </a:r>
            <a:r>
              <a:rPr lang="en-US" sz="3379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ag</a:t>
            </a:r>
            <a:r>
              <a:rPr lang="en-US" sz="3379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ement of security personnel in educational institutions.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075580" y="5483743"/>
            <a:ext cx="1352678" cy="1276436"/>
          </a:xfrm>
          <a:custGeom>
            <a:avLst/>
            <a:gdLst/>
            <a:ahLst/>
            <a:cxnLst/>
            <a:rect r="r" b="b" t="t" l="l"/>
            <a:pathLst>
              <a:path h="1276436" w="1352678">
                <a:moveTo>
                  <a:pt x="0" y="0"/>
                </a:moveTo>
                <a:lnTo>
                  <a:pt x="1352678" y="0"/>
                </a:lnTo>
                <a:lnTo>
                  <a:pt x="1352678" y="1276437"/>
                </a:lnTo>
                <a:lnTo>
                  <a:pt x="0" y="12764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9742" y="5483743"/>
            <a:ext cx="1352678" cy="1276436"/>
          </a:xfrm>
          <a:custGeom>
            <a:avLst/>
            <a:gdLst/>
            <a:ahLst/>
            <a:cxnLst/>
            <a:rect r="r" b="b" t="t" l="l"/>
            <a:pathLst>
              <a:path h="1276436" w="1352678">
                <a:moveTo>
                  <a:pt x="0" y="0"/>
                </a:moveTo>
                <a:lnTo>
                  <a:pt x="1352678" y="0"/>
                </a:lnTo>
                <a:lnTo>
                  <a:pt x="1352678" y="1276437"/>
                </a:lnTo>
                <a:lnTo>
                  <a:pt x="0" y="12764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37707" y="9258300"/>
            <a:ext cx="19563414" cy="1333869"/>
          </a:xfrm>
          <a:custGeom>
            <a:avLst/>
            <a:gdLst/>
            <a:ahLst/>
            <a:cxnLst/>
            <a:rect r="r" b="b" t="t" l="l"/>
            <a:pathLst>
              <a:path h="1333869" w="19563414">
                <a:moveTo>
                  <a:pt x="0" y="0"/>
                </a:moveTo>
                <a:lnTo>
                  <a:pt x="19563414" y="0"/>
                </a:lnTo>
                <a:lnTo>
                  <a:pt x="19563414" y="1333869"/>
                </a:lnTo>
                <a:lnTo>
                  <a:pt x="0" y="13338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13667" y="1899568"/>
            <a:ext cx="13660665" cy="111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98"/>
              </a:lnSpc>
            </a:pPr>
            <a:r>
              <a:rPr lang="en-US" sz="7817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PROJECT CONCLUSION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04259">
                <a:alpha val="100000"/>
              </a:srgbClr>
            </a:gs>
            <a:gs pos="50000">
              <a:srgbClr val="104259">
                <a:alpha val="100000"/>
              </a:srgbClr>
            </a:gs>
            <a:gs pos="100000">
              <a:srgbClr val="218EC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2773" y="3034971"/>
            <a:ext cx="21693545" cy="4407558"/>
            <a:chOff x="0" y="0"/>
            <a:chExt cx="5713526" cy="11608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13526" cy="1160838"/>
            </a:xfrm>
            <a:custGeom>
              <a:avLst/>
              <a:gdLst/>
              <a:ahLst/>
              <a:cxnLst/>
              <a:rect r="r" b="b" t="t" l="l"/>
              <a:pathLst>
                <a:path h="1160838" w="5713526">
                  <a:moveTo>
                    <a:pt x="0" y="0"/>
                  </a:moveTo>
                  <a:lnTo>
                    <a:pt x="5713526" y="0"/>
                  </a:lnTo>
                  <a:lnTo>
                    <a:pt x="5713526" y="1160838"/>
                  </a:lnTo>
                  <a:lnTo>
                    <a:pt x="0" y="1160838"/>
                  </a:lnTo>
                  <a:close/>
                </a:path>
              </a:pathLst>
            </a:custGeom>
            <a:solidFill>
              <a:srgbClr val="74BEE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713526" cy="1198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07470" y="3612243"/>
            <a:ext cx="13473060" cy="264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431"/>
              </a:lnSpc>
            </a:pPr>
            <a:r>
              <a:rPr lang="en-US" sz="18574">
                <a:solidFill>
                  <a:srgbClr val="10425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THANK 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637707" y="9258300"/>
            <a:ext cx="19563414" cy="1333869"/>
          </a:xfrm>
          <a:custGeom>
            <a:avLst/>
            <a:gdLst/>
            <a:ahLst/>
            <a:cxnLst/>
            <a:rect r="r" b="b" t="t" l="l"/>
            <a:pathLst>
              <a:path h="1333869" w="19563414">
                <a:moveTo>
                  <a:pt x="0" y="0"/>
                </a:moveTo>
                <a:lnTo>
                  <a:pt x="19563414" y="0"/>
                </a:lnTo>
                <a:lnTo>
                  <a:pt x="19563414" y="1333869"/>
                </a:lnTo>
                <a:lnTo>
                  <a:pt x="0" y="1333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387127" y="5143500"/>
            <a:ext cx="2020343" cy="573043"/>
          </a:xfrm>
          <a:custGeom>
            <a:avLst/>
            <a:gdLst/>
            <a:ahLst/>
            <a:cxnLst/>
            <a:rect r="r" b="b" t="t" l="l"/>
            <a:pathLst>
              <a:path h="573043" w="2020343">
                <a:moveTo>
                  <a:pt x="2020343" y="0"/>
                </a:moveTo>
                <a:lnTo>
                  <a:pt x="0" y="0"/>
                </a:lnTo>
                <a:lnTo>
                  <a:pt x="0" y="573043"/>
                </a:lnTo>
                <a:lnTo>
                  <a:pt x="2020343" y="573043"/>
                </a:lnTo>
                <a:lnTo>
                  <a:pt x="202034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80530" y="5143500"/>
            <a:ext cx="2020343" cy="573043"/>
          </a:xfrm>
          <a:custGeom>
            <a:avLst/>
            <a:gdLst/>
            <a:ahLst/>
            <a:cxnLst/>
            <a:rect r="r" b="b" t="t" l="l"/>
            <a:pathLst>
              <a:path h="573043" w="2020343">
                <a:moveTo>
                  <a:pt x="0" y="0"/>
                </a:moveTo>
                <a:lnTo>
                  <a:pt x="2020343" y="0"/>
                </a:lnTo>
                <a:lnTo>
                  <a:pt x="2020343" y="573043"/>
                </a:lnTo>
                <a:lnTo>
                  <a:pt x="0" y="573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715578" y="7480629"/>
            <a:ext cx="4802624" cy="2135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3308">
                <a:solidFill>
                  <a:srgbClr val="003366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CONTACT DETAILS</a:t>
            </a:r>
          </a:p>
          <a:p>
            <a:pPr algn="ctr">
              <a:lnSpc>
                <a:spcPts val="3309"/>
              </a:lnSpc>
              <a:spcBef>
                <a:spcPct val="0"/>
              </a:spcBef>
            </a:pPr>
            <a:r>
              <a:rPr lang="en-US" sz="3008">
                <a:solidFill>
                  <a:srgbClr val="003366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GROUP 8</a:t>
            </a:r>
          </a:p>
          <a:p>
            <a:pPr algn="ctr">
              <a:lnSpc>
                <a:spcPts val="3309"/>
              </a:lnSpc>
              <a:spcBef>
                <a:spcPct val="0"/>
              </a:spcBef>
            </a:pPr>
          </a:p>
          <a:p>
            <a:pPr algn="ctr">
              <a:lnSpc>
                <a:spcPts val="3309"/>
              </a:lnSpc>
              <a:spcBef>
                <a:spcPct val="0"/>
              </a:spcBef>
            </a:pPr>
            <a:r>
              <a:rPr lang="en-US" sz="3008">
                <a:solidFill>
                  <a:srgbClr val="333333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khiem.ngo.cit20@eiu.edu.vn</a:t>
            </a:r>
          </a:p>
          <a:p>
            <a:pPr algn="ctr">
              <a:lnSpc>
                <a:spcPts val="3309"/>
              </a:lnSpc>
              <a:spcBef>
                <a:spcPct val="0"/>
              </a:spcBef>
            </a:pPr>
            <a:r>
              <a:rPr lang="en-US" sz="3008">
                <a:solidFill>
                  <a:srgbClr val="333333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0898466792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04259">
                <a:alpha val="100000"/>
              </a:srgbClr>
            </a:gs>
            <a:gs pos="50000">
              <a:srgbClr val="104259">
                <a:alpha val="100000"/>
              </a:srgbClr>
            </a:gs>
            <a:gs pos="100000">
              <a:srgbClr val="218EC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7704524">
            <a:off x="11546840" y="232287"/>
            <a:ext cx="10512042" cy="20522785"/>
            <a:chOff x="0" y="0"/>
            <a:chExt cx="2768604" cy="54051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68604" cy="5405178"/>
            </a:xfrm>
            <a:custGeom>
              <a:avLst/>
              <a:gdLst/>
              <a:ahLst/>
              <a:cxnLst/>
              <a:rect r="r" b="b" t="t" l="l"/>
              <a:pathLst>
                <a:path h="5405178" w="2768604">
                  <a:moveTo>
                    <a:pt x="0" y="0"/>
                  </a:moveTo>
                  <a:lnTo>
                    <a:pt x="2768604" y="0"/>
                  </a:lnTo>
                  <a:lnTo>
                    <a:pt x="2768604" y="5405178"/>
                  </a:lnTo>
                  <a:lnTo>
                    <a:pt x="0" y="5405178"/>
                  </a:lnTo>
                  <a:close/>
                </a:path>
              </a:pathLst>
            </a:custGeom>
            <a:solidFill>
              <a:srgbClr val="64A4C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68604" cy="5443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7704524">
            <a:off x="11757836" y="1233015"/>
            <a:ext cx="10512042" cy="20522785"/>
            <a:chOff x="0" y="0"/>
            <a:chExt cx="2768604" cy="54051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68604" cy="5405178"/>
            </a:xfrm>
            <a:custGeom>
              <a:avLst/>
              <a:gdLst/>
              <a:ahLst/>
              <a:cxnLst/>
              <a:rect r="r" b="b" t="t" l="l"/>
              <a:pathLst>
                <a:path h="5405178" w="2768604">
                  <a:moveTo>
                    <a:pt x="0" y="0"/>
                  </a:moveTo>
                  <a:lnTo>
                    <a:pt x="2768604" y="0"/>
                  </a:lnTo>
                  <a:lnTo>
                    <a:pt x="2768604" y="5405178"/>
                  </a:lnTo>
                  <a:lnTo>
                    <a:pt x="0" y="5405178"/>
                  </a:lnTo>
                  <a:close/>
                </a:path>
              </a:pathLst>
            </a:custGeom>
            <a:solidFill>
              <a:srgbClr val="74BEE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768604" cy="5443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1421" y="1470331"/>
            <a:ext cx="7346338" cy="734633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A4C4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6226235" y="8069226"/>
            <a:ext cx="1575244" cy="1486457"/>
          </a:xfrm>
          <a:custGeom>
            <a:avLst/>
            <a:gdLst/>
            <a:ahLst/>
            <a:cxnLst/>
            <a:rect r="r" b="b" t="t" l="l"/>
            <a:pathLst>
              <a:path h="1486457" w="1575244">
                <a:moveTo>
                  <a:pt x="0" y="0"/>
                </a:moveTo>
                <a:lnTo>
                  <a:pt x="1575244" y="0"/>
                </a:lnTo>
                <a:lnTo>
                  <a:pt x="1575244" y="1486457"/>
                </a:lnTo>
                <a:lnTo>
                  <a:pt x="0" y="148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-637707" y="9658165"/>
            <a:ext cx="19563414" cy="1333869"/>
          </a:xfrm>
          <a:custGeom>
            <a:avLst/>
            <a:gdLst/>
            <a:ahLst/>
            <a:cxnLst/>
            <a:rect r="r" b="b" t="t" l="l"/>
            <a:pathLst>
              <a:path h="1333869" w="19563414">
                <a:moveTo>
                  <a:pt x="19563414" y="0"/>
                </a:moveTo>
                <a:lnTo>
                  <a:pt x="0" y="0"/>
                </a:lnTo>
                <a:lnTo>
                  <a:pt x="0" y="1333870"/>
                </a:lnTo>
                <a:lnTo>
                  <a:pt x="19563414" y="1333870"/>
                </a:lnTo>
                <a:lnTo>
                  <a:pt x="195634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936820" y="2384071"/>
            <a:ext cx="4228825" cy="5518857"/>
          </a:xfrm>
          <a:custGeom>
            <a:avLst/>
            <a:gdLst/>
            <a:ahLst/>
            <a:cxnLst/>
            <a:rect r="r" b="b" t="t" l="l"/>
            <a:pathLst>
              <a:path h="5518857" w="4228825">
                <a:moveTo>
                  <a:pt x="0" y="0"/>
                </a:moveTo>
                <a:lnTo>
                  <a:pt x="4228825" y="0"/>
                </a:lnTo>
                <a:lnTo>
                  <a:pt x="4228825" y="5518858"/>
                </a:lnTo>
                <a:lnTo>
                  <a:pt x="0" y="5518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670922" y="470879"/>
            <a:ext cx="6081652" cy="99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90"/>
              </a:lnSpc>
            </a:pPr>
            <a:r>
              <a:rPr lang="en-US" sz="6575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INTRODUCTION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8867" y="1904667"/>
            <a:ext cx="9195571" cy="807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500" b="true">
                <a:solidFill>
                  <a:srgbClr val="598D39"/>
                </a:solidFill>
                <a:latin typeface="Poppins Bold"/>
                <a:ea typeface="Poppins Bold"/>
                <a:cs typeface="Poppins Bold"/>
                <a:sym typeface="Poppins Bold"/>
              </a:rPr>
              <a:t>Tech</a:t>
            </a:r>
            <a:r>
              <a:rPr lang="en-US" sz="3500" b="true">
                <a:solidFill>
                  <a:srgbClr val="598D39"/>
                </a:solidFill>
                <a:latin typeface="Poppins Bold"/>
                <a:ea typeface="Poppins Bold"/>
                <a:cs typeface="Poppins Bold"/>
                <a:sym typeface="Poppins Bold"/>
              </a:rPr>
              <a:t>nologies Used:</a:t>
            </a:r>
          </a:p>
          <a:p>
            <a:pPr algn="just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 Studio (WinForms, C#)</a:t>
            </a:r>
          </a:p>
          <a:p>
            <a:pPr algn="just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MySQL</a:t>
            </a:r>
          </a:p>
          <a:p>
            <a:pPr algn="just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DevExpress/Component Libraries (if available)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500" b="true">
                <a:solidFill>
                  <a:srgbClr val="598D39"/>
                </a:solidFill>
                <a:latin typeface="Poppins Bold"/>
                <a:ea typeface="Poppins Bold"/>
                <a:cs typeface="Poppins Bold"/>
                <a:sym typeface="Poppins Bold"/>
              </a:rPr>
              <a:t>Reason</a:t>
            </a:r>
            <a:r>
              <a:rPr lang="en-US" sz="3500" b="true">
                <a:solidFill>
                  <a:srgbClr val="598D39"/>
                </a:solidFill>
                <a:latin typeface="Poppins Bold"/>
                <a:ea typeface="Poppins Bold"/>
                <a:cs typeface="Poppins Bold"/>
                <a:sym typeface="Poppins Bold"/>
              </a:rPr>
              <a:t> for Choosing This Topic</a:t>
            </a:r>
            <a:r>
              <a:rPr lang="en-US" sz="3500">
                <a:solidFill>
                  <a:srgbClr val="598D39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</a:p>
          <a:p>
            <a:pPr algn="just" marL="604592" indent="-302296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There is a growing need to manage work schedules, attendance, and staff tracking in educational institutions (campuses).</a:t>
            </a:r>
          </a:p>
          <a:p>
            <a:pPr algn="just" marL="604592" indent="-302296" lvl="1">
              <a:lnSpc>
                <a:spcPts val="336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Currently, most of these tasks are handled manually or using Excel, which is inefficient and error-prone.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04259">
                <a:alpha val="100000"/>
              </a:srgbClr>
            </a:gs>
            <a:gs pos="50000">
              <a:srgbClr val="104259">
                <a:alpha val="100000"/>
              </a:srgbClr>
            </a:gs>
            <a:gs pos="100000">
              <a:srgbClr val="218EC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800132" y="-3060238"/>
            <a:ext cx="16944132" cy="16407476"/>
            <a:chOff x="0" y="0"/>
            <a:chExt cx="839385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9385" cy="812800"/>
            </a:xfrm>
            <a:custGeom>
              <a:avLst/>
              <a:gdLst/>
              <a:ahLst/>
              <a:cxnLst/>
              <a:rect r="r" b="b" t="t" l="l"/>
              <a:pathLst>
                <a:path h="812800" w="839385">
                  <a:moveTo>
                    <a:pt x="419693" y="0"/>
                  </a:moveTo>
                  <a:cubicBezTo>
                    <a:pt x="187903" y="0"/>
                    <a:pt x="0" y="181951"/>
                    <a:pt x="0" y="406400"/>
                  </a:cubicBezTo>
                  <a:cubicBezTo>
                    <a:pt x="0" y="630849"/>
                    <a:pt x="187903" y="812800"/>
                    <a:pt x="419693" y="812800"/>
                  </a:cubicBezTo>
                  <a:cubicBezTo>
                    <a:pt x="651482" y="812800"/>
                    <a:pt x="839385" y="630849"/>
                    <a:pt x="839385" y="406400"/>
                  </a:cubicBezTo>
                  <a:cubicBezTo>
                    <a:pt x="839385" y="181951"/>
                    <a:pt x="651482" y="0"/>
                    <a:pt x="41969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8692" y="38100"/>
              <a:ext cx="6820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15247" y="4893435"/>
            <a:ext cx="7728753" cy="4364865"/>
            <a:chOff x="0" y="0"/>
            <a:chExt cx="1526160" cy="8619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26160" cy="861909"/>
            </a:xfrm>
            <a:custGeom>
              <a:avLst/>
              <a:gdLst/>
              <a:ahLst/>
              <a:cxnLst/>
              <a:rect r="r" b="b" t="t" l="l"/>
              <a:pathLst>
                <a:path h="861909" w="1526160">
                  <a:moveTo>
                    <a:pt x="0" y="0"/>
                  </a:moveTo>
                  <a:lnTo>
                    <a:pt x="1526160" y="0"/>
                  </a:lnTo>
                  <a:lnTo>
                    <a:pt x="1526160" y="861909"/>
                  </a:lnTo>
                  <a:lnTo>
                    <a:pt x="0" y="861909"/>
                  </a:lnTo>
                  <a:close/>
                </a:path>
              </a:pathLst>
            </a:custGeom>
            <a:blipFill>
              <a:blip r:embed="rId2"/>
              <a:stretch>
                <a:fillRect l="0" t="-8985" r="0" b="-8985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9121398" y="1028700"/>
            <a:ext cx="8137902" cy="5704287"/>
            <a:chOff x="0" y="0"/>
            <a:chExt cx="1606953" cy="112639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06953" cy="1126399"/>
            </a:xfrm>
            <a:custGeom>
              <a:avLst/>
              <a:gdLst/>
              <a:ahLst/>
              <a:cxnLst/>
              <a:rect r="r" b="b" t="t" l="l"/>
              <a:pathLst>
                <a:path h="1126399" w="1606953">
                  <a:moveTo>
                    <a:pt x="21881" y="0"/>
                  </a:moveTo>
                  <a:lnTo>
                    <a:pt x="1585072" y="0"/>
                  </a:lnTo>
                  <a:cubicBezTo>
                    <a:pt x="1590876" y="0"/>
                    <a:pt x="1596441" y="2305"/>
                    <a:pt x="1600545" y="6409"/>
                  </a:cubicBezTo>
                  <a:cubicBezTo>
                    <a:pt x="1604648" y="10512"/>
                    <a:pt x="1606953" y="16078"/>
                    <a:pt x="1606953" y="21881"/>
                  </a:cubicBezTo>
                  <a:lnTo>
                    <a:pt x="1606953" y="1104518"/>
                  </a:lnTo>
                  <a:cubicBezTo>
                    <a:pt x="1606953" y="1110321"/>
                    <a:pt x="1604648" y="1115887"/>
                    <a:pt x="1600545" y="1119990"/>
                  </a:cubicBezTo>
                  <a:cubicBezTo>
                    <a:pt x="1596441" y="1124093"/>
                    <a:pt x="1590876" y="1126399"/>
                    <a:pt x="1585072" y="1126399"/>
                  </a:cubicBezTo>
                  <a:lnTo>
                    <a:pt x="21881" y="1126399"/>
                  </a:lnTo>
                  <a:cubicBezTo>
                    <a:pt x="16078" y="1126399"/>
                    <a:pt x="10512" y="1124093"/>
                    <a:pt x="6409" y="1119990"/>
                  </a:cubicBezTo>
                  <a:cubicBezTo>
                    <a:pt x="2305" y="1115887"/>
                    <a:pt x="0" y="1110321"/>
                    <a:pt x="0" y="1104518"/>
                  </a:cubicBezTo>
                  <a:lnTo>
                    <a:pt x="0" y="21881"/>
                  </a:lnTo>
                  <a:cubicBezTo>
                    <a:pt x="0" y="16078"/>
                    <a:pt x="2305" y="10512"/>
                    <a:pt x="6409" y="6409"/>
                  </a:cubicBezTo>
                  <a:cubicBezTo>
                    <a:pt x="10512" y="2305"/>
                    <a:pt x="16078" y="0"/>
                    <a:pt x="21881" y="0"/>
                  </a:cubicBezTo>
                  <a:close/>
                </a:path>
              </a:pathLst>
            </a:custGeom>
            <a:solidFill>
              <a:srgbClr val="64A4C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8156414" y="4381379"/>
            <a:ext cx="1524242" cy="152424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04259">
                    <a:alpha val="100000"/>
                  </a:srgbClr>
                </a:gs>
                <a:gs pos="50000">
                  <a:srgbClr val="104259">
                    <a:alpha val="100000"/>
                  </a:srgbClr>
                </a:gs>
                <a:gs pos="100000">
                  <a:srgbClr val="218EC7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8516269" y="4714938"/>
            <a:ext cx="804532" cy="857123"/>
          </a:xfrm>
          <a:custGeom>
            <a:avLst/>
            <a:gdLst/>
            <a:ahLst/>
            <a:cxnLst/>
            <a:rect r="r" b="b" t="t" l="l"/>
            <a:pathLst>
              <a:path h="857123" w="804532">
                <a:moveTo>
                  <a:pt x="0" y="0"/>
                </a:moveTo>
                <a:lnTo>
                  <a:pt x="804532" y="0"/>
                </a:lnTo>
                <a:lnTo>
                  <a:pt x="804532" y="857124"/>
                </a:lnTo>
                <a:lnTo>
                  <a:pt x="0" y="8571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15247" y="1756717"/>
            <a:ext cx="7706151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25"/>
              </a:lnSpc>
            </a:pPr>
            <a:r>
              <a:rPr lang="en-US" sz="7437">
                <a:solidFill>
                  <a:srgbClr val="104259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SYSTEM OBJECTIVES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80656" y="1515682"/>
            <a:ext cx="6851958" cy="487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8"/>
              </a:lnSpc>
              <a:spcBef>
                <a:spcPct val="0"/>
              </a:spcBef>
            </a:pPr>
            <a:r>
              <a:rPr lang="en-US" sz="2840">
                <a:solidFill>
                  <a:srgbClr val="0D1216"/>
                </a:solidFill>
                <a:latin typeface="Poppins"/>
                <a:ea typeface="Poppins"/>
                <a:cs typeface="Poppins"/>
                <a:sym typeface="Poppins"/>
              </a:rPr>
              <a:t>Support the security manageme</a:t>
            </a:r>
            <a:r>
              <a:rPr lang="en-US" sz="2840" strike="noStrike" u="none">
                <a:solidFill>
                  <a:srgbClr val="0D1216"/>
                </a:solidFill>
                <a:latin typeface="Poppins"/>
                <a:ea typeface="Poppins"/>
                <a:cs typeface="Poppins"/>
                <a:sym typeface="Poppins"/>
              </a:rPr>
              <a:t>nt team in:</a:t>
            </a:r>
          </a:p>
          <a:p>
            <a:pPr algn="just" marL="613213" indent="-306607" lvl="1">
              <a:lnSpc>
                <a:spcPts val="3408"/>
              </a:lnSpc>
              <a:spcBef>
                <a:spcPct val="0"/>
              </a:spcBef>
              <a:buFont typeface="Arial"/>
              <a:buChar char="•"/>
            </a:pPr>
            <a:r>
              <a:rPr lang="en-US" sz="2840" strike="noStrike" u="none">
                <a:solidFill>
                  <a:srgbClr val="0D1216"/>
                </a:solidFill>
                <a:latin typeface="Poppins"/>
                <a:ea typeface="Poppins"/>
                <a:cs typeface="Poppins"/>
                <a:sym typeface="Poppins"/>
              </a:rPr>
              <a:t>Scheduli</a:t>
            </a:r>
            <a:r>
              <a:rPr lang="en-US" sz="2840" strike="noStrike" u="none">
                <a:solidFill>
                  <a:srgbClr val="0D1216"/>
                </a:solidFill>
                <a:latin typeface="Poppins"/>
                <a:ea typeface="Poppins"/>
                <a:cs typeface="Poppins"/>
                <a:sym typeface="Poppins"/>
              </a:rPr>
              <a:t>ng shifts for security staff</a:t>
            </a:r>
          </a:p>
          <a:p>
            <a:pPr algn="just" marL="613213" indent="-306607" lvl="1">
              <a:lnSpc>
                <a:spcPts val="3408"/>
              </a:lnSpc>
              <a:spcBef>
                <a:spcPct val="0"/>
              </a:spcBef>
              <a:buFont typeface="Arial"/>
              <a:buChar char="•"/>
            </a:pPr>
            <a:r>
              <a:rPr lang="en-US" sz="2840" strike="noStrike" u="none">
                <a:solidFill>
                  <a:srgbClr val="0D1216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840" strike="noStrike" u="none">
                <a:solidFill>
                  <a:srgbClr val="0D1216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840" strike="noStrike" u="none">
                <a:solidFill>
                  <a:srgbClr val="0D1216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840" strike="noStrike" u="none">
                <a:solidFill>
                  <a:srgbClr val="0D1216"/>
                </a:solidFill>
                <a:latin typeface="Poppins"/>
                <a:ea typeface="Poppins"/>
                <a:cs typeface="Poppins"/>
                <a:sym typeface="Poppins"/>
              </a:rPr>
              <a:t>itoring duty status and leave requests</a:t>
            </a:r>
          </a:p>
          <a:p>
            <a:pPr algn="just" marL="613213" indent="-306607" lvl="1">
              <a:lnSpc>
                <a:spcPts val="3408"/>
              </a:lnSpc>
              <a:spcBef>
                <a:spcPct val="0"/>
              </a:spcBef>
              <a:buFont typeface="Arial"/>
              <a:buChar char="•"/>
            </a:pPr>
            <a:r>
              <a:rPr lang="en-US" sz="2840" strike="noStrike" u="none">
                <a:solidFill>
                  <a:srgbClr val="0D1216"/>
                </a:solidFill>
                <a:latin typeface="Poppins"/>
                <a:ea typeface="Poppins"/>
                <a:cs typeface="Poppins"/>
                <a:sym typeface="Poppins"/>
              </a:rPr>
              <a:t>Automatically calculating salaries based on </a:t>
            </a:r>
            <a:r>
              <a:rPr lang="en-US" sz="2840" strike="noStrike" u="none">
                <a:solidFill>
                  <a:srgbClr val="0D1216"/>
                </a:solidFill>
                <a:latin typeface="Poppins"/>
                <a:ea typeface="Poppins"/>
                <a:cs typeface="Poppins"/>
                <a:sym typeface="Poppins"/>
              </a:rPr>
              <a:t>work</a:t>
            </a:r>
            <a:r>
              <a:rPr lang="en-US" sz="2840" strike="noStrike" u="none">
                <a:solidFill>
                  <a:srgbClr val="0D1216"/>
                </a:solidFill>
                <a:latin typeface="Poppins"/>
                <a:ea typeface="Poppins"/>
                <a:cs typeface="Poppins"/>
                <a:sym typeface="Poppins"/>
              </a:rPr>
              <a:t>in</a:t>
            </a:r>
            <a:r>
              <a:rPr lang="en-US" sz="2840" strike="noStrike" u="none">
                <a:solidFill>
                  <a:srgbClr val="0D1216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2840" strike="noStrike" u="none">
                <a:solidFill>
                  <a:srgbClr val="0D1216"/>
                </a:solidFill>
                <a:latin typeface="Poppins"/>
                <a:ea typeface="Poppins"/>
                <a:cs typeface="Poppins"/>
                <a:sym typeface="Poppins"/>
              </a:rPr>
              <a:t> hours</a:t>
            </a:r>
          </a:p>
          <a:p>
            <a:pPr algn="just" marL="613213" indent="-306607" lvl="1">
              <a:lnSpc>
                <a:spcPts val="3408"/>
              </a:lnSpc>
              <a:spcBef>
                <a:spcPct val="0"/>
              </a:spcBef>
              <a:buFont typeface="Arial"/>
              <a:buChar char="•"/>
            </a:pPr>
            <a:r>
              <a:rPr lang="en-US" sz="2840" strike="noStrike" u="none">
                <a:solidFill>
                  <a:srgbClr val="0D1216"/>
                </a:solidFill>
                <a:latin typeface="Poppins"/>
                <a:ea typeface="Poppins"/>
                <a:cs typeface="Poppins"/>
                <a:sym typeface="Poppins"/>
              </a:rPr>
              <a:t>Managing staff profiles</a:t>
            </a:r>
          </a:p>
          <a:p>
            <a:pPr algn="just" marL="613213" indent="-306607" lvl="1">
              <a:lnSpc>
                <a:spcPts val="3408"/>
              </a:lnSpc>
              <a:spcBef>
                <a:spcPct val="0"/>
              </a:spcBef>
              <a:buFont typeface="Arial"/>
              <a:buChar char="•"/>
            </a:pPr>
            <a:r>
              <a:rPr lang="en-US" sz="2840" strike="noStrike" u="none">
                <a:solidFill>
                  <a:srgbClr val="0D1216"/>
                </a:solidFill>
                <a:latin typeface="Poppins"/>
                <a:ea typeface="Poppins"/>
                <a:cs typeface="Poppins"/>
                <a:sym typeface="Poppins"/>
              </a:rPr>
              <a:t>Optimizing manual processes → automating workflow</a:t>
            </a:r>
          </a:p>
          <a:p>
            <a:pPr algn="just" marL="0" indent="0" lvl="0">
              <a:lnSpc>
                <a:spcPts val="4368"/>
              </a:lnSpc>
              <a:spcBef>
                <a:spcPct val="0"/>
              </a:spcBef>
            </a:pPr>
          </a:p>
        </p:txBody>
      </p:sp>
      <p:sp>
        <p:nvSpPr>
          <p:cNvPr name="Freeform 15" id="15"/>
          <p:cNvSpPr/>
          <p:nvPr/>
        </p:nvSpPr>
        <p:spPr>
          <a:xfrm flipH="true" flipV="false" rot="0">
            <a:off x="-637707" y="9658165"/>
            <a:ext cx="19563414" cy="1333869"/>
          </a:xfrm>
          <a:custGeom>
            <a:avLst/>
            <a:gdLst/>
            <a:ahLst/>
            <a:cxnLst/>
            <a:rect r="r" b="b" t="t" l="l"/>
            <a:pathLst>
              <a:path h="1333869" w="19563414">
                <a:moveTo>
                  <a:pt x="19563414" y="0"/>
                </a:moveTo>
                <a:lnTo>
                  <a:pt x="0" y="0"/>
                </a:lnTo>
                <a:lnTo>
                  <a:pt x="0" y="1333870"/>
                </a:lnTo>
                <a:lnTo>
                  <a:pt x="19563414" y="1333870"/>
                </a:lnTo>
                <a:lnTo>
                  <a:pt x="1956341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04259">
                <a:alpha val="100000"/>
              </a:srgbClr>
            </a:gs>
            <a:gs pos="50000">
              <a:srgbClr val="104259">
                <a:alpha val="100000"/>
              </a:srgbClr>
            </a:gs>
            <a:gs pos="100000">
              <a:srgbClr val="218EC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8280" y="4047729"/>
            <a:ext cx="7427902" cy="3603598"/>
            <a:chOff x="0" y="0"/>
            <a:chExt cx="1739357" cy="8438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39357" cy="843838"/>
            </a:xfrm>
            <a:custGeom>
              <a:avLst/>
              <a:gdLst/>
              <a:ahLst/>
              <a:cxnLst/>
              <a:rect r="r" b="b" t="t" l="l"/>
              <a:pathLst>
                <a:path h="843838" w="1739357">
                  <a:moveTo>
                    <a:pt x="23972" y="0"/>
                  </a:moveTo>
                  <a:lnTo>
                    <a:pt x="1715384" y="0"/>
                  </a:lnTo>
                  <a:cubicBezTo>
                    <a:pt x="1728624" y="0"/>
                    <a:pt x="1739357" y="10733"/>
                    <a:pt x="1739357" y="23972"/>
                  </a:cubicBezTo>
                  <a:lnTo>
                    <a:pt x="1739357" y="819865"/>
                  </a:lnTo>
                  <a:cubicBezTo>
                    <a:pt x="1739357" y="826223"/>
                    <a:pt x="1736831" y="832321"/>
                    <a:pt x="1732336" y="836816"/>
                  </a:cubicBezTo>
                  <a:cubicBezTo>
                    <a:pt x="1727840" y="841312"/>
                    <a:pt x="1721742" y="843838"/>
                    <a:pt x="1715384" y="843838"/>
                  </a:cubicBezTo>
                  <a:lnTo>
                    <a:pt x="23972" y="843838"/>
                  </a:lnTo>
                  <a:cubicBezTo>
                    <a:pt x="17614" y="843838"/>
                    <a:pt x="11517" y="841312"/>
                    <a:pt x="7021" y="836816"/>
                  </a:cubicBezTo>
                  <a:cubicBezTo>
                    <a:pt x="2526" y="832321"/>
                    <a:pt x="0" y="826223"/>
                    <a:pt x="0" y="819865"/>
                  </a:cubicBezTo>
                  <a:lnTo>
                    <a:pt x="0" y="23972"/>
                  </a:lnTo>
                  <a:cubicBezTo>
                    <a:pt x="0" y="17614"/>
                    <a:pt x="2526" y="11517"/>
                    <a:pt x="7021" y="7021"/>
                  </a:cubicBezTo>
                  <a:cubicBezTo>
                    <a:pt x="11517" y="2526"/>
                    <a:pt x="17614" y="0"/>
                    <a:pt x="23972" y="0"/>
                  </a:cubicBezTo>
                  <a:close/>
                </a:path>
              </a:pathLst>
            </a:custGeom>
            <a:solidFill>
              <a:srgbClr val="74BEE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9059651" y="4047729"/>
            <a:ext cx="8199649" cy="3603598"/>
            <a:chOff x="0" y="0"/>
            <a:chExt cx="1920073" cy="8438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20073" cy="843838"/>
            </a:xfrm>
            <a:custGeom>
              <a:avLst/>
              <a:gdLst/>
              <a:ahLst/>
              <a:cxnLst/>
              <a:rect r="r" b="b" t="t" l="l"/>
              <a:pathLst>
                <a:path h="843838" w="1920073">
                  <a:moveTo>
                    <a:pt x="21716" y="0"/>
                  </a:moveTo>
                  <a:lnTo>
                    <a:pt x="1898357" y="0"/>
                  </a:lnTo>
                  <a:cubicBezTo>
                    <a:pt x="1910351" y="0"/>
                    <a:pt x="1920073" y="9723"/>
                    <a:pt x="1920073" y="21716"/>
                  </a:cubicBezTo>
                  <a:lnTo>
                    <a:pt x="1920073" y="822122"/>
                  </a:lnTo>
                  <a:cubicBezTo>
                    <a:pt x="1920073" y="834115"/>
                    <a:pt x="1910351" y="843838"/>
                    <a:pt x="1898357" y="843838"/>
                  </a:cubicBezTo>
                  <a:lnTo>
                    <a:pt x="21716" y="843838"/>
                  </a:lnTo>
                  <a:cubicBezTo>
                    <a:pt x="9723" y="843838"/>
                    <a:pt x="0" y="834115"/>
                    <a:pt x="0" y="822122"/>
                  </a:cubicBezTo>
                  <a:lnTo>
                    <a:pt x="0" y="21716"/>
                  </a:lnTo>
                  <a:cubicBezTo>
                    <a:pt x="0" y="9723"/>
                    <a:pt x="9723" y="0"/>
                    <a:pt x="21716" y="0"/>
                  </a:cubicBezTo>
                  <a:close/>
                </a:path>
              </a:pathLst>
            </a:custGeom>
            <a:solidFill>
              <a:srgbClr val="74BEE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2313667" y="1863505"/>
            <a:ext cx="13660665" cy="111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98"/>
              </a:lnSpc>
            </a:pPr>
            <a:r>
              <a:rPr lang="en-US" sz="7817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TARGET USERS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745969" y="2088180"/>
            <a:ext cx="1575244" cy="1486457"/>
          </a:xfrm>
          <a:custGeom>
            <a:avLst/>
            <a:gdLst/>
            <a:ahLst/>
            <a:cxnLst/>
            <a:rect r="r" b="b" t="t" l="l"/>
            <a:pathLst>
              <a:path h="1486457" w="1575244">
                <a:moveTo>
                  <a:pt x="0" y="0"/>
                </a:moveTo>
                <a:lnTo>
                  <a:pt x="1575243" y="0"/>
                </a:lnTo>
                <a:lnTo>
                  <a:pt x="1575243" y="1486457"/>
                </a:lnTo>
                <a:lnTo>
                  <a:pt x="0" y="148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6788" y="2088180"/>
            <a:ext cx="1575244" cy="1486457"/>
          </a:xfrm>
          <a:custGeom>
            <a:avLst/>
            <a:gdLst/>
            <a:ahLst/>
            <a:cxnLst/>
            <a:rect r="r" b="b" t="t" l="l"/>
            <a:pathLst>
              <a:path h="1486457" w="1575244">
                <a:moveTo>
                  <a:pt x="0" y="0"/>
                </a:moveTo>
                <a:lnTo>
                  <a:pt x="1575243" y="0"/>
                </a:lnTo>
                <a:lnTo>
                  <a:pt x="1575243" y="1486457"/>
                </a:lnTo>
                <a:lnTo>
                  <a:pt x="0" y="148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637707" y="9258300"/>
            <a:ext cx="19563414" cy="1333869"/>
          </a:xfrm>
          <a:custGeom>
            <a:avLst/>
            <a:gdLst/>
            <a:ahLst/>
            <a:cxnLst/>
            <a:rect r="r" b="b" t="t" l="l"/>
            <a:pathLst>
              <a:path h="1333869" w="19563414">
                <a:moveTo>
                  <a:pt x="0" y="0"/>
                </a:moveTo>
                <a:lnTo>
                  <a:pt x="19563414" y="0"/>
                </a:lnTo>
                <a:lnTo>
                  <a:pt x="19563414" y="1333869"/>
                </a:lnTo>
                <a:lnTo>
                  <a:pt x="0" y="13338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415626" y="6560866"/>
            <a:ext cx="2644025" cy="2082170"/>
          </a:xfrm>
          <a:custGeom>
            <a:avLst/>
            <a:gdLst/>
            <a:ahLst/>
            <a:cxnLst/>
            <a:rect r="r" b="b" t="t" l="l"/>
            <a:pathLst>
              <a:path h="2082170" w="2644025">
                <a:moveTo>
                  <a:pt x="0" y="0"/>
                </a:moveTo>
                <a:lnTo>
                  <a:pt x="2644025" y="0"/>
                </a:lnTo>
                <a:lnTo>
                  <a:pt x="2644025" y="2082169"/>
                </a:lnTo>
                <a:lnTo>
                  <a:pt x="0" y="20821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533591" y="6726777"/>
            <a:ext cx="1129334" cy="1894061"/>
          </a:xfrm>
          <a:custGeom>
            <a:avLst/>
            <a:gdLst/>
            <a:ahLst/>
            <a:cxnLst/>
            <a:rect r="r" b="b" t="t" l="l"/>
            <a:pathLst>
              <a:path h="1894061" w="1129334">
                <a:moveTo>
                  <a:pt x="0" y="0"/>
                </a:moveTo>
                <a:lnTo>
                  <a:pt x="1129333" y="0"/>
                </a:lnTo>
                <a:lnTo>
                  <a:pt x="1129333" y="1894061"/>
                </a:lnTo>
                <a:lnTo>
                  <a:pt x="0" y="18940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68959" y="4441403"/>
            <a:ext cx="6286545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24"/>
              </a:lnSpc>
              <a:spcBef>
                <a:spcPct val="0"/>
              </a:spcBef>
            </a:pPr>
            <a:r>
              <a:rPr lang="en-US" b="true" sz="3520">
                <a:solidFill>
                  <a:srgbClr val="598D39"/>
                </a:solidFill>
                <a:latin typeface="Inter Bold"/>
                <a:ea typeface="Inter Bold"/>
                <a:cs typeface="Inter Bold"/>
                <a:sym typeface="Inter Bold"/>
              </a:rPr>
              <a:t>M</a:t>
            </a:r>
            <a:r>
              <a:rPr lang="en-US" b="true" sz="3520" strike="noStrike" u="none">
                <a:solidFill>
                  <a:srgbClr val="598D39"/>
                </a:solidFill>
                <a:latin typeface="Inter Bold"/>
                <a:ea typeface="Inter Bold"/>
                <a:cs typeface="Inter Bold"/>
                <a:sym typeface="Inter Bold"/>
              </a:rPr>
              <a:t>anager</a:t>
            </a:r>
            <a:r>
              <a:rPr lang="en-US" b="true" sz="3520" strike="noStrike" u="none">
                <a:solidFill>
                  <a:srgbClr val="0D1216"/>
                </a:solidFill>
                <a:latin typeface="Inter Bold"/>
                <a:ea typeface="Inter Bold"/>
                <a:cs typeface="Inter Bold"/>
                <a:sym typeface="Inter Bold"/>
              </a:rPr>
              <a:t>:</a:t>
            </a:r>
          </a:p>
          <a:p>
            <a:pPr algn="just" marL="760112" indent="-380056" lvl="1">
              <a:lnSpc>
                <a:spcPts val="4224"/>
              </a:lnSpc>
              <a:spcBef>
                <a:spcPct val="0"/>
              </a:spcBef>
              <a:buFont typeface="Arial"/>
              <a:buChar char="•"/>
            </a:pPr>
            <a:r>
              <a:rPr lang="en-US" sz="3520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Create duty schedules</a:t>
            </a:r>
          </a:p>
          <a:p>
            <a:pPr algn="just" marL="760112" indent="-380056" lvl="1">
              <a:lnSpc>
                <a:spcPts val="4224"/>
              </a:lnSpc>
              <a:spcBef>
                <a:spcPct val="0"/>
              </a:spcBef>
              <a:buFont typeface="Arial"/>
              <a:buChar char="•"/>
            </a:pPr>
            <a:r>
              <a:rPr lang="en-US" sz="3520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Approve leave requests</a:t>
            </a:r>
          </a:p>
          <a:p>
            <a:pPr algn="just" marL="760112" indent="-380056" lvl="1">
              <a:lnSpc>
                <a:spcPts val="4224"/>
              </a:lnSpc>
              <a:spcBef>
                <a:spcPct val="0"/>
              </a:spcBef>
              <a:buFont typeface="Arial"/>
              <a:buChar char="•"/>
            </a:pPr>
            <a:r>
              <a:rPr lang="en-US" sz="3520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Monitor staff status</a:t>
            </a:r>
          </a:p>
          <a:p>
            <a:pPr algn="just" marL="760112" indent="-380056" lvl="1">
              <a:lnSpc>
                <a:spcPts val="4224"/>
              </a:lnSpc>
              <a:spcBef>
                <a:spcPct val="0"/>
              </a:spcBef>
              <a:buFont typeface="Arial"/>
              <a:buChar char="•"/>
            </a:pPr>
            <a:r>
              <a:rPr lang="en-US" sz="3520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Calculate salaries</a:t>
            </a:r>
          </a:p>
          <a:p>
            <a:pPr algn="just" marL="0" indent="0" lvl="0">
              <a:lnSpc>
                <a:spcPts val="4224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630330" y="4719784"/>
            <a:ext cx="7467928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24"/>
              </a:lnSpc>
              <a:spcBef>
                <a:spcPct val="0"/>
              </a:spcBef>
            </a:pPr>
            <a:r>
              <a:rPr lang="en-US" b="true" sz="3520">
                <a:solidFill>
                  <a:srgbClr val="598D39"/>
                </a:solidFill>
                <a:latin typeface="Inter Bold"/>
                <a:ea typeface="Inter Bold"/>
                <a:cs typeface="Inter Bold"/>
                <a:sym typeface="Inter Bold"/>
              </a:rPr>
              <a:t>Security St</a:t>
            </a:r>
            <a:r>
              <a:rPr lang="en-US" b="true" sz="3520" strike="noStrike" u="none">
                <a:solidFill>
                  <a:srgbClr val="598D39"/>
                </a:solidFill>
                <a:latin typeface="Inter Bold"/>
                <a:ea typeface="Inter Bold"/>
                <a:cs typeface="Inter Bold"/>
                <a:sym typeface="Inter Bold"/>
              </a:rPr>
              <a:t>aff</a:t>
            </a:r>
            <a:r>
              <a:rPr lang="en-US" b="true" sz="3520" strike="noStrike" u="none">
                <a:solidFill>
                  <a:srgbClr val="0D1216"/>
                </a:solidFill>
                <a:latin typeface="Inter Bold"/>
                <a:ea typeface="Inter Bold"/>
                <a:cs typeface="Inter Bold"/>
                <a:sym typeface="Inter Bold"/>
              </a:rPr>
              <a:t>:</a:t>
            </a:r>
          </a:p>
          <a:p>
            <a:pPr algn="just" marL="760112" indent="-380056" lvl="1">
              <a:lnSpc>
                <a:spcPts val="4224"/>
              </a:lnSpc>
              <a:spcBef>
                <a:spcPct val="0"/>
              </a:spcBef>
              <a:buFont typeface="Arial"/>
              <a:buChar char="•"/>
            </a:pPr>
            <a:r>
              <a:rPr lang="en-US" sz="3520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View personal duty schedule</a:t>
            </a:r>
          </a:p>
          <a:p>
            <a:pPr algn="just" marL="760112" indent="-380056" lvl="1">
              <a:lnSpc>
                <a:spcPts val="4224"/>
              </a:lnSpc>
              <a:spcBef>
                <a:spcPct val="0"/>
              </a:spcBef>
              <a:buFont typeface="Arial"/>
              <a:buChar char="•"/>
            </a:pPr>
            <a:r>
              <a:rPr lang="en-US" sz="3520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Subm</a:t>
            </a:r>
            <a:r>
              <a:rPr lang="en-US" sz="3520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it leave requests</a:t>
            </a:r>
          </a:p>
          <a:p>
            <a:pPr algn="just" marL="0" indent="0" lvl="0">
              <a:lnSpc>
                <a:spcPts val="422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04259">
                <a:alpha val="100000"/>
              </a:srgbClr>
            </a:gs>
            <a:gs pos="50000">
              <a:srgbClr val="104259">
                <a:alpha val="100000"/>
              </a:srgbClr>
            </a:gs>
            <a:gs pos="100000">
              <a:srgbClr val="218EC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637707" y="9658165"/>
            <a:ext cx="19563414" cy="1333869"/>
          </a:xfrm>
          <a:custGeom>
            <a:avLst/>
            <a:gdLst/>
            <a:ahLst/>
            <a:cxnLst/>
            <a:rect r="r" b="b" t="t" l="l"/>
            <a:pathLst>
              <a:path h="1333869" w="19563414">
                <a:moveTo>
                  <a:pt x="19563414" y="0"/>
                </a:moveTo>
                <a:lnTo>
                  <a:pt x="0" y="0"/>
                </a:lnTo>
                <a:lnTo>
                  <a:pt x="0" y="1333870"/>
                </a:lnTo>
                <a:lnTo>
                  <a:pt x="19563414" y="1333870"/>
                </a:lnTo>
                <a:lnTo>
                  <a:pt x="195634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85369" y="-366843"/>
            <a:ext cx="11358878" cy="1135887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-50093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9649864" y="3398476"/>
            <a:ext cx="1756940" cy="17569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990976" y="3624524"/>
            <a:ext cx="1074716" cy="1304843"/>
          </a:xfrm>
          <a:custGeom>
            <a:avLst/>
            <a:gdLst/>
            <a:ahLst/>
            <a:cxnLst/>
            <a:rect r="r" b="b" t="t" l="l"/>
            <a:pathLst>
              <a:path h="1304843" w="1074716">
                <a:moveTo>
                  <a:pt x="0" y="0"/>
                </a:moveTo>
                <a:lnTo>
                  <a:pt x="1074716" y="0"/>
                </a:lnTo>
                <a:lnTo>
                  <a:pt x="1074716" y="1304844"/>
                </a:lnTo>
                <a:lnTo>
                  <a:pt x="0" y="13048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68849"/>
            <a:ext cx="9499634" cy="99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90"/>
              </a:lnSpc>
            </a:pPr>
            <a:r>
              <a:rPr lang="en-US" sz="6575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MAIN FEATURES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501188" y="789099"/>
            <a:ext cx="1689496" cy="479202"/>
          </a:xfrm>
          <a:custGeom>
            <a:avLst/>
            <a:gdLst/>
            <a:ahLst/>
            <a:cxnLst/>
            <a:rect r="r" b="b" t="t" l="l"/>
            <a:pathLst>
              <a:path h="479202" w="1689496">
                <a:moveTo>
                  <a:pt x="0" y="0"/>
                </a:moveTo>
                <a:lnTo>
                  <a:pt x="1689495" y="0"/>
                </a:lnTo>
                <a:lnTo>
                  <a:pt x="1689495" y="479202"/>
                </a:lnTo>
                <a:lnTo>
                  <a:pt x="0" y="4792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49654" y="1921696"/>
            <a:ext cx="8900210" cy="678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680"/>
              </a:lnSpc>
              <a:spcBef>
                <a:spcPct val="0"/>
              </a:spcBef>
            </a:pPr>
            <a:r>
              <a:rPr lang="en-US" b="true" sz="3900" strike="noStrike" u="none">
                <a:solidFill>
                  <a:srgbClr val="598D39"/>
                </a:solidFill>
                <a:latin typeface="Inter Bold"/>
                <a:ea typeface="Inter Bold"/>
                <a:cs typeface="Inter Bold"/>
                <a:sym typeface="Inter Bold"/>
              </a:rPr>
              <a:t>Login</a:t>
            </a:r>
          </a:p>
          <a:p>
            <a:pPr algn="just">
              <a:lnSpc>
                <a:spcPts val="3720"/>
              </a:lnSpc>
              <a:spcBef>
                <a:spcPct val="0"/>
              </a:spcBef>
            </a:pP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·Dece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ntralization: Manager and Security Staff</a:t>
            </a:r>
          </a:p>
          <a:p>
            <a:pPr algn="just" marL="0" indent="0" lvl="0">
              <a:lnSpc>
                <a:spcPts val="4320"/>
              </a:lnSpc>
              <a:spcBef>
                <a:spcPct val="0"/>
              </a:spcBef>
            </a:pPr>
            <a:r>
              <a:rPr lang="en-US" b="true" sz="3600" strike="noStrike" u="none">
                <a:solidFill>
                  <a:srgbClr val="598D39"/>
                </a:solidFill>
                <a:latin typeface="Inter Bold"/>
                <a:ea typeface="Inter Bold"/>
                <a:cs typeface="Inter Bold"/>
                <a:sym typeface="Inter Bold"/>
              </a:rPr>
              <a:t>Manager Dashboard</a:t>
            </a:r>
          </a:p>
          <a:p>
            <a:pPr algn="just" marL="0" indent="0" lvl="0">
              <a:lnSpc>
                <a:spcPts val="3720"/>
              </a:lnSpc>
              <a:spcBef>
                <a:spcPct val="0"/>
              </a:spcBef>
            </a:pP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·Create an 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n-site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schedule for th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 next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7 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y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</a:t>
            </a:r>
          </a:p>
          <a:p>
            <a:pPr algn="just">
              <a:lnSpc>
                <a:spcPts val="3720"/>
              </a:lnSpc>
              <a:spcBef>
                <a:spcPct val="0"/>
              </a:spcBef>
            </a:pP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·Approval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of leave appl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ication</a:t>
            </a:r>
          </a:p>
          <a:p>
            <a:pPr algn="just" marL="0" indent="0" lvl="0">
              <a:lnSpc>
                <a:spcPts val="3720"/>
              </a:lnSpc>
              <a:spcBef>
                <a:spcPct val="0"/>
              </a:spcBef>
            </a:pP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·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rack actual 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emplo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yee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st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tus</a:t>
            </a:r>
          </a:p>
          <a:p>
            <a:pPr algn="just">
              <a:lnSpc>
                <a:spcPts val="3720"/>
              </a:lnSpc>
              <a:spcBef>
                <a:spcPct val="0"/>
              </a:spcBef>
            </a:pP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·Aut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oma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tic payrol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calculat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ion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according to sch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edule</a:t>
            </a:r>
          </a:p>
          <a:p>
            <a:pPr algn="just">
              <a:lnSpc>
                <a:spcPts val="3720"/>
              </a:lnSpc>
              <a:spcBef>
                <a:spcPct val="0"/>
              </a:spcBef>
            </a:pP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·Vi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ew each empl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oyee's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ca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le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dar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deta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ils</a:t>
            </a:r>
          </a:p>
          <a:p>
            <a:pPr algn="just" marL="0" indent="0" lvl="0">
              <a:lnSpc>
                <a:spcPts val="4080"/>
              </a:lnSpc>
              <a:spcBef>
                <a:spcPct val="0"/>
              </a:spcBef>
            </a:pPr>
            <a:r>
              <a:rPr lang="en-US" b="true" sz="3400" strike="noStrike" u="none">
                <a:solidFill>
                  <a:srgbClr val="598D39"/>
                </a:solidFill>
                <a:latin typeface="Inter Bold"/>
                <a:ea typeface="Inter Bold"/>
                <a:cs typeface="Inter Bold"/>
                <a:sym typeface="Inter Bold"/>
              </a:rPr>
              <a:t>Security Staff Dashboard</a:t>
            </a:r>
          </a:p>
          <a:p>
            <a:pPr algn="just">
              <a:lnSpc>
                <a:spcPts val="3720"/>
              </a:lnSpc>
              <a:spcBef>
                <a:spcPct val="0"/>
              </a:spcBef>
            </a:pP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·Vi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ew your personal calendar</a:t>
            </a:r>
          </a:p>
          <a:p>
            <a:pPr algn="just">
              <a:lnSpc>
                <a:spcPts val="3720"/>
              </a:lnSpc>
              <a:spcBef>
                <a:spcPct val="0"/>
              </a:spcBef>
            </a:pP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·Subm</a:t>
            </a:r>
            <a:r>
              <a:rPr lang="en-US" b="true" sz="3100" strike="noStrike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it a leave of absence application</a:t>
            </a:r>
          </a:p>
          <a:p>
            <a:pPr algn="just" marL="0" indent="0" lvl="0">
              <a:lnSpc>
                <a:spcPts val="37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04259">
                <a:alpha val="100000"/>
              </a:srgbClr>
            </a:gs>
            <a:gs pos="50000">
              <a:srgbClr val="104259">
                <a:alpha val="100000"/>
              </a:srgbClr>
            </a:gs>
            <a:gs pos="100000">
              <a:srgbClr val="218EC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37707" y="9434568"/>
            <a:ext cx="19563414" cy="1333869"/>
          </a:xfrm>
          <a:custGeom>
            <a:avLst/>
            <a:gdLst/>
            <a:ahLst/>
            <a:cxnLst/>
            <a:rect r="r" b="b" t="t" l="l"/>
            <a:pathLst>
              <a:path h="1333869" w="19563414">
                <a:moveTo>
                  <a:pt x="0" y="0"/>
                </a:moveTo>
                <a:lnTo>
                  <a:pt x="19563414" y="0"/>
                </a:lnTo>
                <a:lnTo>
                  <a:pt x="19563414" y="1333869"/>
                </a:lnTo>
                <a:lnTo>
                  <a:pt x="0" y="13338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83154" y="2854596"/>
            <a:ext cx="1575244" cy="1486457"/>
          </a:xfrm>
          <a:custGeom>
            <a:avLst/>
            <a:gdLst/>
            <a:ahLst/>
            <a:cxnLst/>
            <a:rect r="r" b="b" t="t" l="l"/>
            <a:pathLst>
              <a:path h="1486457" w="1575244">
                <a:moveTo>
                  <a:pt x="0" y="0"/>
                </a:moveTo>
                <a:lnTo>
                  <a:pt x="1575244" y="0"/>
                </a:lnTo>
                <a:lnTo>
                  <a:pt x="1575244" y="1486457"/>
                </a:lnTo>
                <a:lnTo>
                  <a:pt x="0" y="14864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3415" y="2854596"/>
            <a:ext cx="15481170" cy="5321652"/>
          </a:xfrm>
          <a:custGeom>
            <a:avLst/>
            <a:gdLst/>
            <a:ahLst/>
            <a:cxnLst/>
            <a:rect r="r" b="b" t="t" l="l"/>
            <a:pathLst>
              <a:path h="5321652" w="15481170">
                <a:moveTo>
                  <a:pt x="0" y="0"/>
                </a:moveTo>
                <a:lnTo>
                  <a:pt x="15481170" y="0"/>
                </a:lnTo>
                <a:lnTo>
                  <a:pt x="15481170" y="5321652"/>
                </a:lnTo>
                <a:lnTo>
                  <a:pt x="0" y="53216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41528" y="1260424"/>
            <a:ext cx="10204945" cy="99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90"/>
              </a:lnSpc>
            </a:pPr>
            <a:r>
              <a:rPr lang="en-US" sz="6575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SYSTEM WORKING FLOW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04259">
                <a:alpha val="100000"/>
              </a:srgbClr>
            </a:gs>
            <a:gs pos="50000">
              <a:srgbClr val="104259">
                <a:alpha val="100000"/>
              </a:srgbClr>
            </a:gs>
            <a:gs pos="100000">
              <a:srgbClr val="218EC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14253" y="3879739"/>
            <a:ext cx="7695420" cy="4528991"/>
            <a:chOff x="0" y="0"/>
            <a:chExt cx="1802000" cy="10605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02000" cy="1060532"/>
            </a:xfrm>
            <a:custGeom>
              <a:avLst/>
              <a:gdLst/>
              <a:ahLst/>
              <a:cxnLst/>
              <a:rect r="r" b="b" t="t" l="l"/>
              <a:pathLst>
                <a:path h="1060532" w="1802000">
                  <a:moveTo>
                    <a:pt x="23139" y="0"/>
                  </a:moveTo>
                  <a:lnTo>
                    <a:pt x="1778861" y="0"/>
                  </a:lnTo>
                  <a:cubicBezTo>
                    <a:pt x="1784998" y="0"/>
                    <a:pt x="1790884" y="2438"/>
                    <a:pt x="1795223" y="6777"/>
                  </a:cubicBezTo>
                  <a:cubicBezTo>
                    <a:pt x="1799562" y="11117"/>
                    <a:pt x="1802000" y="17002"/>
                    <a:pt x="1802000" y="23139"/>
                  </a:cubicBezTo>
                  <a:lnTo>
                    <a:pt x="1802000" y="1037393"/>
                  </a:lnTo>
                  <a:cubicBezTo>
                    <a:pt x="1802000" y="1043530"/>
                    <a:pt x="1799562" y="1049416"/>
                    <a:pt x="1795223" y="1053755"/>
                  </a:cubicBezTo>
                  <a:cubicBezTo>
                    <a:pt x="1790884" y="1058095"/>
                    <a:pt x="1784998" y="1060532"/>
                    <a:pt x="1778861" y="1060532"/>
                  </a:cubicBezTo>
                  <a:lnTo>
                    <a:pt x="23139" y="1060532"/>
                  </a:lnTo>
                  <a:cubicBezTo>
                    <a:pt x="17002" y="1060532"/>
                    <a:pt x="11117" y="1058095"/>
                    <a:pt x="6777" y="1053755"/>
                  </a:cubicBezTo>
                  <a:cubicBezTo>
                    <a:pt x="2438" y="1049416"/>
                    <a:pt x="0" y="1043530"/>
                    <a:pt x="0" y="1037393"/>
                  </a:cubicBezTo>
                  <a:lnTo>
                    <a:pt x="0" y="23139"/>
                  </a:lnTo>
                  <a:cubicBezTo>
                    <a:pt x="0" y="17002"/>
                    <a:pt x="2438" y="11117"/>
                    <a:pt x="6777" y="6777"/>
                  </a:cubicBezTo>
                  <a:cubicBezTo>
                    <a:pt x="11117" y="2438"/>
                    <a:pt x="17002" y="0"/>
                    <a:pt x="23139" y="0"/>
                  </a:cubicBezTo>
                  <a:close/>
                </a:path>
              </a:pathLst>
            </a:custGeom>
            <a:solidFill>
              <a:srgbClr val="74BEE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897995" y="3879739"/>
            <a:ext cx="7144760" cy="4528991"/>
            <a:chOff x="0" y="0"/>
            <a:chExt cx="1106910" cy="7016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6910" cy="701659"/>
            </a:xfrm>
            <a:custGeom>
              <a:avLst/>
              <a:gdLst/>
              <a:ahLst/>
              <a:cxnLst/>
              <a:rect r="r" b="b" t="t" l="l"/>
              <a:pathLst>
                <a:path h="701659" w="1106910">
                  <a:moveTo>
                    <a:pt x="0" y="0"/>
                  </a:moveTo>
                  <a:lnTo>
                    <a:pt x="1106910" y="0"/>
                  </a:lnTo>
                  <a:lnTo>
                    <a:pt x="1106910" y="701659"/>
                  </a:lnTo>
                  <a:lnTo>
                    <a:pt x="0" y="701659"/>
                  </a:lnTo>
                  <a:close/>
                </a:path>
              </a:pathLst>
            </a:custGeom>
            <a:solidFill>
              <a:srgbClr val="FFFFFF"/>
            </a:solidFill>
            <a:ln cap="sq" w="12700">
              <a:solidFill>
                <a:srgbClr val="000000"/>
              </a:solidFill>
              <a:prstDash val="solid"/>
              <a:miter/>
            </a:ln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209672" y="1547105"/>
            <a:ext cx="1904186" cy="1796859"/>
          </a:xfrm>
          <a:custGeom>
            <a:avLst/>
            <a:gdLst/>
            <a:ahLst/>
            <a:cxnLst/>
            <a:rect r="r" b="b" t="t" l="l"/>
            <a:pathLst>
              <a:path h="1796859" w="1904186">
                <a:moveTo>
                  <a:pt x="0" y="0"/>
                </a:moveTo>
                <a:lnTo>
                  <a:pt x="1904186" y="0"/>
                </a:lnTo>
                <a:lnTo>
                  <a:pt x="1904186" y="1796859"/>
                </a:lnTo>
                <a:lnTo>
                  <a:pt x="0" y="179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825858" y="1547105"/>
            <a:ext cx="1904186" cy="1796859"/>
          </a:xfrm>
          <a:custGeom>
            <a:avLst/>
            <a:gdLst/>
            <a:ahLst/>
            <a:cxnLst/>
            <a:rect r="r" b="b" t="t" l="l"/>
            <a:pathLst>
              <a:path h="1796859" w="1904186">
                <a:moveTo>
                  <a:pt x="0" y="0"/>
                </a:moveTo>
                <a:lnTo>
                  <a:pt x="1904186" y="0"/>
                </a:lnTo>
                <a:lnTo>
                  <a:pt x="1904186" y="1796859"/>
                </a:lnTo>
                <a:lnTo>
                  <a:pt x="0" y="179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7707" y="9258300"/>
            <a:ext cx="19563414" cy="1333869"/>
          </a:xfrm>
          <a:custGeom>
            <a:avLst/>
            <a:gdLst/>
            <a:ahLst/>
            <a:cxnLst/>
            <a:rect r="r" b="b" t="t" l="l"/>
            <a:pathLst>
              <a:path h="1333869" w="19563414">
                <a:moveTo>
                  <a:pt x="0" y="0"/>
                </a:moveTo>
                <a:lnTo>
                  <a:pt x="19563414" y="0"/>
                </a:lnTo>
                <a:lnTo>
                  <a:pt x="19563414" y="1333869"/>
                </a:lnTo>
                <a:lnTo>
                  <a:pt x="0" y="13338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324899" y="4417126"/>
            <a:ext cx="6290952" cy="3591562"/>
          </a:xfrm>
          <a:custGeom>
            <a:avLst/>
            <a:gdLst/>
            <a:ahLst/>
            <a:cxnLst/>
            <a:rect r="r" b="b" t="t" l="l"/>
            <a:pathLst>
              <a:path h="3591562" w="6290952">
                <a:moveTo>
                  <a:pt x="0" y="0"/>
                </a:moveTo>
                <a:lnTo>
                  <a:pt x="6290952" y="0"/>
                </a:lnTo>
                <a:lnTo>
                  <a:pt x="6290952" y="3591561"/>
                </a:lnTo>
                <a:lnTo>
                  <a:pt x="0" y="3591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26158" y="1335383"/>
            <a:ext cx="15435684" cy="111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98"/>
              </a:lnSpc>
            </a:pPr>
            <a:r>
              <a:rPr lang="en-US" sz="7817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DATABASE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49166" y="4408230"/>
            <a:ext cx="6306382" cy="400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0"/>
              </a:lnSpc>
            </a:pPr>
            <a:r>
              <a:rPr lang="en-US" b="true" sz="2658">
                <a:solidFill>
                  <a:srgbClr val="0D1216"/>
                </a:solidFill>
                <a:latin typeface="Inter Bold"/>
                <a:ea typeface="Inter Bold"/>
                <a:cs typeface="Inter Bold"/>
                <a:sym typeface="Inter Bold"/>
              </a:rPr>
              <a:t>M</a:t>
            </a:r>
            <a:r>
              <a:rPr lang="en-US" b="true" sz="2658" strike="noStrike" u="none">
                <a:solidFill>
                  <a:srgbClr val="0D1216"/>
                </a:solidFill>
                <a:latin typeface="Inter Bold"/>
                <a:ea typeface="Inter Bold"/>
                <a:cs typeface="Inter Bold"/>
                <a:sym typeface="Inter Bold"/>
              </a:rPr>
              <a:t>ain tables:</a:t>
            </a:r>
          </a:p>
          <a:p>
            <a:pPr algn="just" marL="574018" indent="-287009" lvl="1">
              <a:lnSpc>
                <a:spcPts val="3190"/>
              </a:lnSpc>
              <a:buFont typeface="Arial"/>
              <a:buChar char="•"/>
            </a:pPr>
            <a:r>
              <a:rPr lang="en-US" sz="2658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Users: </a:t>
            </a:r>
            <a:r>
              <a:rPr lang="en-US" sz="2658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User</a:t>
            </a:r>
            <a:r>
              <a:rPr lang="en-US" sz="2658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 in</a:t>
            </a:r>
            <a:r>
              <a:rPr lang="en-US" sz="2658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format</a:t>
            </a:r>
            <a:r>
              <a:rPr lang="en-US" sz="2658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ion (</a:t>
            </a:r>
            <a:r>
              <a:rPr lang="en-US" sz="2658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ID</a:t>
            </a:r>
            <a:r>
              <a:rPr lang="en-US" sz="2658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, name, role, etc.)</a:t>
            </a:r>
          </a:p>
          <a:p>
            <a:pPr algn="just" marL="574018" indent="-287009" lvl="1">
              <a:lnSpc>
                <a:spcPts val="3190"/>
              </a:lnSpc>
              <a:buFont typeface="Arial"/>
              <a:buChar char="•"/>
            </a:pPr>
            <a:r>
              <a:rPr lang="en-US" sz="2658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routine: schedule</a:t>
            </a:r>
          </a:p>
          <a:p>
            <a:pPr algn="just" marL="574018" indent="-287009" lvl="1">
              <a:lnSpc>
                <a:spcPts val="3190"/>
              </a:lnSpc>
              <a:buFont typeface="Arial"/>
              <a:buChar char="•"/>
            </a:pPr>
            <a:r>
              <a:rPr lang="en-US" sz="2658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leave_requests: </a:t>
            </a:r>
            <a:r>
              <a:rPr lang="en-US" sz="2658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Leave</a:t>
            </a:r>
            <a:r>
              <a:rPr lang="en-US" sz="2658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 appli</a:t>
            </a:r>
            <a:r>
              <a:rPr lang="en-US" sz="2658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catio</a:t>
            </a:r>
            <a:r>
              <a:rPr lang="en-US" sz="2658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</a:p>
          <a:p>
            <a:pPr algn="just" marL="574018" indent="-287009" lvl="1">
              <a:lnSpc>
                <a:spcPts val="3190"/>
              </a:lnSpc>
              <a:buFont typeface="Arial"/>
              <a:buChar char="•"/>
            </a:pPr>
            <a:r>
              <a:rPr lang="en-US" sz="2658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Places:</a:t>
            </a:r>
          </a:p>
          <a:p>
            <a:pPr algn="just" marL="574018" indent="-287009" lvl="1">
              <a:lnSpc>
                <a:spcPts val="3190"/>
              </a:lnSpc>
              <a:buFont typeface="Arial"/>
              <a:buChar char="•"/>
            </a:pPr>
            <a:r>
              <a:rPr lang="en-US" sz="2658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salary: salary spreadsheet (if any)</a:t>
            </a:r>
          </a:p>
          <a:p>
            <a:pPr algn="just" marL="574018" indent="-287009" lvl="1">
              <a:lnSpc>
                <a:spcPts val="3190"/>
              </a:lnSpc>
              <a:buFont typeface="Arial"/>
              <a:buChar char="•"/>
            </a:pPr>
            <a:r>
              <a:rPr lang="en-US" sz="2658" strike="noStrike" u="none">
                <a:solidFill>
                  <a:srgbClr val="0D1216"/>
                </a:solidFill>
                <a:latin typeface="Inter"/>
                <a:ea typeface="Inter"/>
                <a:cs typeface="Inter"/>
                <a:sym typeface="Inter"/>
              </a:rPr>
              <a:t> ERD (Entity Relationship Diagram)</a:t>
            </a:r>
          </a:p>
          <a:p>
            <a:pPr algn="just">
              <a:lnSpc>
                <a:spcPts val="3190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1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04259">
                <a:alpha val="100000"/>
              </a:srgbClr>
            </a:gs>
            <a:gs pos="50000">
              <a:srgbClr val="104259">
                <a:alpha val="100000"/>
              </a:srgbClr>
            </a:gs>
            <a:gs pos="100000">
              <a:srgbClr val="218EC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9672" y="1547105"/>
            <a:ext cx="1904186" cy="1796859"/>
          </a:xfrm>
          <a:custGeom>
            <a:avLst/>
            <a:gdLst/>
            <a:ahLst/>
            <a:cxnLst/>
            <a:rect r="r" b="b" t="t" l="l"/>
            <a:pathLst>
              <a:path h="1796859" w="1904186">
                <a:moveTo>
                  <a:pt x="0" y="0"/>
                </a:moveTo>
                <a:lnTo>
                  <a:pt x="1904186" y="0"/>
                </a:lnTo>
                <a:lnTo>
                  <a:pt x="1904186" y="1796859"/>
                </a:lnTo>
                <a:lnTo>
                  <a:pt x="0" y="179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25858" y="1547105"/>
            <a:ext cx="1904186" cy="1796859"/>
          </a:xfrm>
          <a:custGeom>
            <a:avLst/>
            <a:gdLst/>
            <a:ahLst/>
            <a:cxnLst/>
            <a:rect r="r" b="b" t="t" l="l"/>
            <a:pathLst>
              <a:path h="1796859" w="1904186">
                <a:moveTo>
                  <a:pt x="0" y="0"/>
                </a:moveTo>
                <a:lnTo>
                  <a:pt x="1904186" y="0"/>
                </a:lnTo>
                <a:lnTo>
                  <a:pt x="1904186" y="1796859"/>
                </a:lnTo>
                <a:lnTo>
                  <a:pt x="0" y="1796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7707" y="9258300"/>
            <a:ext cx="19563414" cy="1333869"/>
          </a:xfrm>
          <a:custGeom>
            <a:avLst/>
            <a:gdLst/>
            <a:ahLst/>
            <a:cxnLst/>
            <a:rect r="r" b="b" t="t" l="l"/>
            <a:pathLst>
              <a:path h="1333869" w="19563414">
                <a:moveTo>
                  <a:pt x="0" y="0"/>
                </a:moveTo>
                <a:lnTo>
                  <a:pt x="19563414" y="0"/>
                </a:lnTo>
                <a:lnTo>
                  <a:pt x="19563414" y="1333869"/>
                </a:lnTo>
                <a:lnTo>
                  <a:pt x="0" y="13338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32708" y="700986"/>
            <a:ext cx="12873425" cy="8303359"/>
          </a:xfrm>
          <a:custGeom>
            <a:avLst/>
            <a:gdLst/>
            <a:ahLst/>
            <a:cxnLst/>
            <a:rect r="r" b="b" t="t" l="l"/>
            <a:pathLst>
              <a:path h="8303359" w="12873425">
                <a:moveTo>
                  <a:pt x="0" y="0"/>
                </a:moveTo>
                <a:lnTo>
                  <a:pt x="12873424" y="0"/>
                </a:lnTo>
                <a:lnTo>
                  <a:pt x="12873424" y="8303359"/>
                </a:lnTo>
                <a:lnTo>
                  <a:pt x="0" y="83033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9107" y="4083681"/>
            <a:ext cx="3157645" cy="1585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5599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ER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04259">
                <a:alpha val="100000"/>
              </a:srgbClr>
            </a:gs>
            <a:gs pos="50000">
              <a:srgbClr val="104259">
                <a:alpha val="100000"/>
              </a:srgbClr>
            </a:gs>
            <a:gs pos="100000">
              <a:srgbClr val="218EC7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5969" y="2088180"/>
            <a:ext cx="1575244" cy="1486457"/>
          </a:xfrm>
          <a:custGeom>
            <a:avLst/>
            <a:gdLst/>
            <a:ahLst/>
            <a:cxnLst/>
            <a:rect r="r" b="b" t="t" l="l"/>
            <a:pathLst>
              <a:path h="1486457" w="1575244">
                <a:moveTo>
                  <a:pt x="0" y="0"/>
                </a:moveTo>
                <a:lnTo>
                  <a:pt x="1575243" y="0"/>
                </a:lnTo>
                <a:lnTo>
                  <a:pt x="1575243" y="1486457"/>
                </a:lnTo>
                <a:lnTo>
                  <a:pt x="0" y="148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6544" y="1789521"/>
            <a:ext cx="1575244" cy="1486457"/>
          </a:xfrm>
          <a:custGeom>
            <a:avLst/>
            <a:gdLst/>
            <a:ahLst/>
            <a:cxnLst/>
            <a:rect r="r" b="b" t="t" l="l"/>
            <a:pathLst>
              <a:path h="1486457" w="1575244">
                <a:moveTo>
                  <a:pt x="0" y="0"/>
                </a:moveTo>
                <a:lnTo>
                  <a:pt x="1575244" y="0"/>
                </a:lnTo>
                <a:lnTo>
                  <a:pt x="1575244" y="1486457"/>
                </a:lnTo>
                <a:lnTo>
                  <a:pt x="0" y="14864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37707" y="9258300"/>
            <a:ext cx="19563414" cy="1333869"/>
          </a:xfrm>
          <a:custGeom>
            <a:avLst/>
            <a:gdLst/>
            <a:ahLst/>
            <a:cxnLst/>
            <a:rect r="r" b="b" t="t" l="l"/>
            <a:pathLst>
              <a:path h="1333869" w="19563414">
                <a:moveTo>
                  <a:pt x="0" y="0"/>
                </a:moveTo>
                <a:lnTo>
                  <a:pt x="19563414" y="0"/>
                </a:lnTo>
                <a:lnTo>
                  <a:pt x="19563414" y="1333869"/>
                </a:lnTo>
                <a:lnTo>
                  <a:pt x="0" y="13338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92420" y="2409233"/>
            <a:ext cx="14558067" cy="5914215"/>
          </a:xfrm>
          <a:custGeom>
            <a:avLst/>
            <a:gdLst/>
            <a:ahLst/>
            <a:cxnLst/>
            <a:rect r="r" b="b" t="t" l="l"/>
            <a:pathLst>
              <a:path h="5914215" w="14558067">
                <a:moveTo>
                  <a:pt x="0" y="0"/>
                </a:moveTo>
                <a:lnTo>
                  <a:pt x="14558067" y="0"/>
                </a:lnTo>
                <a:lnTo>
                  <a:pt x="14558067" y="5914215"/>
                </a:lnTo>
                <a:lnTo>
                  <a:pt x="0" y="59142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43052" y="364229"/>
            <a:ext cx="4256803" cy="111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98"/>
              </a:lnSpc>
            </a:pPr>
            <a:r>
              <a:rPr lang="en-US" sz="7817">
                <a:solidFill>
                  <a:srgbClr val="FFFFFF"/>
                </a:solidFill>
                <a:latin typeface="Etna Sans Serif"/>
                <a:ea typeface="Etna Sans Serif"/>
                <a:cs typeface="Etna Sans Serif"/>
                <a:sym typeface="Etna Sans Serif"/>
              </a:rPr>
              <a:t>TRELLO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DAGqCAeYxQQ</dc:identifier>
  <dcterms:modified xsi:type="dcterms:W3CDTF">2011-08-01T06:04:30Z</dcterms:modified>
  <cp:revision>1</cp:revision>
  <dc:title>Campus Security Staffs Management System</dc:title>
</cp:coreProperties>
</file>